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3"/>
  </p:sldMasterIdLst>
  <p:notesMasterIdLst>
    <p:notesMasterId r:id="rId39"/>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Lst>
  <p:sldSz cx="9906000" cy="6858000" type="A4"/>
  <p:notesSz cx="6858000" cy="9144000"/>
  <p:defaultTextStyle>
    <a:defPPr defTabSz="914400">
      <a:defRPr lang="en-US" dirty="0"/>
    </a:defPPr>
    <a:lvl1pPr marL="0" algn="l" defTabSz="914400" rtl="0">
      <a:defRPr sz="1800" kern="1200" dirty="0">
        <a:solidFill>
          <a:schemeClr val="tx1"/>
        </a:solidFill>
        <a:latin typeface="+mn-lt"/>
        <a:ea typeface="+mn-ea"/>
        <a:cs typeface="+mn-cs"/>
      </a:defRPr>
    </a:lvl1pPr>
    <a:lvl2pPr marL="457200" algn="l" defTabSz="914400" rtl="0">
      <a:defRPr sz="1800" kern="1200" dirty="0">
        <a:solidFill>
          <a:schemeClr val="tx1"/>
        </a:solidFill>
        <a:latin typeface="+mn-lt"/>
        <a:ea typeface="+mn-ea"/>
        <a:cs typeface="+mn-cs"/>
      </a:defRPr>
    </a:lvl2pPr>
    <a:lvl3pPr marL="914400" algn="l" defTabSz="914400" rtl="0">
      <a:defRPr sz="1800" kern="1200" dirty="0">
        <a:solidFill>
          <a:schemeClr val="tx1"/>
        </a:solidFill>
        <a:latin typeface="+mn-lt"/>
        <a:ea typeface="+mn-ea"/>
        <a:cs typeface="+mn-cs"/>
      </a:defRPr>
    </a:lvl3pPr>
    <a:lvl4pPr marL="1371600" algn="l" defTabSz="914400" rtl="0">
      <a:defRPr sz="1800" kern="1200" dirty="0">
        <a:solidFill>
          <a:schemeClr val="tx1"/>
        </a:solidFill>
        <a:latin typeface="+mn-lt"/>
        <a:ea typeface="+mn-ea"/>
        <a:cs typeface="+mn-cs"/>
      </a:defRPr>
    </a:lvl4pPr>
    <a:lvl5pPr marL="1828800" algn="l" defTabSz="914400" rtl="0">
      <a:defRPr sz="1800" kern="1200" dirty="0">
        <a:solidFill>
          <a:schemeClr val="tx1"/>
        </a:solidFill>
        <a:latin typeface="+mn-lt"/>
        <a:ea typeface="+mn-ea"/>
        <a:cs typeface="+mn-cs"/>
      </a:defRPr>
    </a:lvl5pPr>
    <a:lvl6pPr marL="2286000" algn="l" defTabSz="914400" rtl="0">
      <a:defRPr sz="1800" kern="1200" dirty="0">
        <a:solidFill>
          <a:schemeClr val="tx1"/>
        </a:solidFill>
        <a:latin typeface="+mn-lt"/>
        <a:ea typeface="+mn-ea"/>
        <a:cs typeface="+mn-cs"/>
      </a:defRPr>
    </a:lvl6pPr>
    <a:lvl7pPr marL="2743200" algn="l" defTabSz="914400" rtl="0">
      <a:defRPr sz="1800" kern="1200" dirty="0">
        <a:solidFill>
          <a:schemeClr val="tx1"/>
        </a:solidFill>
        <a:latin typeface="+mn-lt"/>
        <a:ea typeface="+mn-ea"/>
        <a:cs typeface="+mn-cs"/>
      </a:defRPr>
    </a:lvl7pPr>
    <a:lvl8pPr marL="3200400" algn="l" defTabSz="914400" rtl="0">
      <a:defRPr sz="1800" kern="1200" dirty="0">
        <a:solidFill>
          <a:schemeClr val="tx1"/>
        </a:solidFill>
        <a:latin typeface="+mn-lt"/>
        <a:ea typeface="+mn-ea"/>
        <a:cs typeface="+mn-cs"/>
      </a:defRPr>
    </a:lvl8pPr>
    <a:lvl9pPr marL="3657600" algn="l" defTabSz="914400" rtl="0">
      <a:defRPr sz="1800" kern="1200" dirty="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D87D21-708D-4E1E-A48A-76109F056427}" v="5" dt="2024-04-04T09:39:01.950"/>
    <p1510:client id="{BFE7FA69-922C-4AE9-9FFF-2582325E7256}" v="2" dt="2024-04-04T07:44:09.2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p:restoredTop sz="94660"/>
  </p:normalViewPr>
  <p:slideViewPr>
    <p:cSldViewPr snapToGrid="0">
      <p:cViewPr varScale="1">
        <p:scale>
          <a:sx n="120" d="100"/>
          <a:sy n="120" d="100"/>
        </p:scale>
        <p:origin x="1092" y="84"/>
      </p:cViewPr>
      <p:guideLst/>
    </p:cSldViewPr>
  </p:slideViewPr>
  <p:notesTextViewPr>
    <p:cViewPr>
      <p:scale>
        <a:sx n="1" d="1"/>
        <a:sy n="1" d="1"/>
      </p:scale>
      <p:origin x="0" y="-768"/>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0" Type="http://schemas.openxmlformats.org/officeDocument/2006/relationships/slide" Target="slides/slide17.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fan Olander" userId="0f5133ce-4a54-4ae0-ac21-fb5f9f075826" providerId="ADAL" clId="{BFE7FA69-922C-4AE9-9FFF-2582325E7256}"/>
    <pc:docChg chg="modSld">
      <pc:chgData name="Stefan Olander" userId="0f5133ce-4a54-4ae0-ac21-fb5f9f075826" providerId="ADAL" clId="{BFE7FA69-922C-4AE9-9FFF-2582325E7256}" dt="2024-04-04T08:34:41.990" v="139" actId="20577"/>
      <pc:docMkLst>
        <pc:docMk/>
      </pc:docMkLst>
      <pc:sldChg chg="modNotesTx">
        <pc:chgData name="Stefan Olander" userId="0f5133ce-4a54-4ae0-ac21-fb5f9f075826" providerId="ADAL" clId="{BFE7FA69-922C-4AE9-9FFF-2582325E7256}" dt="2024-04-04T07:44:44.844" v="49" actId="20577"/>
        <pc:sldMkLst>
          <pc:docMk/>
          <pc:sldMk cId="0" sldId="256"/>
        </pc:sldMkLst>
      </pc:sldChg>
      <pc:sldChg chg="modNotesTx">
        <pc:chgData name="Stefan Olander" userId="0f5133ce-4a54-4ae0-ac21-fb5f9f075826" providerId="ADAL" clId="{BFE7FA69-922C-4AE9-9FFF-2582325E7256}" dt="2024-04-04T07:45:08.335" v="51" actId="20577"/>
        <pc:sldMkLst>
          <pc:docMk/>
          <pc:sldMk cId="0" sldId="257"/>
        </pc:sldMkLst>
      </pc:sldChg>
      <pc:sldChg chg="modNotesTx">
        <pc:chgData name="Stefan Olander" userId="0f5133ce-4a54-4ae0-ac21-fb5f9f075826" providerId="ADAL" clId="{BFE7FA69-922C-4AE9-9FFF-2582325E7256}" dt="2024-04-04T07:45:29.311" v="53" actId="20577"/>
        <pc:sldMkLst>
          <pc:docMk/>
          <pc:sldMk cId="0" sldId="259"/>
        </pc:sldMkLst>
      </pc:sldChg>
      <pc:sldChg chg="modNotesTx">
        <pc:chgData name="Stefan Olander" userId="0f5133ce-4a54-4ae0-ac21-fb5f9f075826" providerId="ADAL" clId="{BFE7FA69-922C-4AE9-9FFF-2582325E7256}" dt="2024-04-04T07:45:47.952" v="54"/>
        <pc:sldMkLst>
          <pc:docMk/>
          <pc:sldMk cId="0" sldId="260"/>
        </pc:sldMkLst>
      </pc:sldChg>
      <pc:sldChg chg="modNotesTx">
        <pc:chgData name="Stefan Olander" userId="0f5133ce-4a54-4ae0-ac21-fb5f9f075826" providerId="ADAL" clId="{BFE7FA69-922C-4AE9-9FFF-2582325E7256}" dt="2024-04-04T07:46:21.752" v="55"/>
        <pc:sldMkLst>
          <pc:docMk/>
          <pc:sldMk cId="0" sldId="261"/>
        </pc:sldMkLst>
      </pc:sldChg>
      <pc:sldChg chg="modNotesTx">
        <pc:chgData name="Stefan Olander" userId="0f5133ce-4a54-4ae0-ac21-fb5f9f075826" providerId="ADAL" clId="{BFE7FA69-922C-4AE9-9FFF-2582325E7256}" dt="2024-04-04T07:46:55.333" v="56"/>
        <pc:sldMkLst>
          <pc:docMk/>
          <pc:sldMk cId="0" sldId="262"/>
        </pc:sldMkLst>
      </pc:sldChg>
      <pc:sldChg chg="modNotesTx">
        <pc:chgData name="Stefan Olander" userId="0f5133ce-4a54-4ae0-ac21-fb5f9f075826" providerId="ADAL" clId="{BFE7FA69-922C-4AE9-9FFF-2582325E7256}" dt="2024-04-04T07:47:24.363" v="58" actId="20577"/>
        <pc:sldMkLst>
          <pc:docMk/>
          <pc:sldMk cId="0" sldId="263"/>
        </pc:sldMkLst>
      </pc:sldChg>
      <pc:sldChg chg="modNotesTx">
        <pc:chgData name="Stefan Olander" userId="0f5133ce-4a54-4ae0-ac21-fb5f9f075826" providerId="ADAL" clId="{BFE7FA69-922C-4AE9-9FFF-2582325E7256}" dt="2024-04-04T07:49:15.252" v="62" actId="20577"/>
        <pc:sldMkLst>
          <pc:docMk/>
          <pc:sldMk cId="0" sldId="267"/>
        </pc:sldMkLst>
      </pc:sldChg>
      <pc:sldChg chg="modNotesTx">
        <pc:chgData name="Stefan Olander" userId="0f5133ce-4a54-4ae0-ac21-fb5f9f075826" providerId="ADAL" clId="{BFE7FA69-922C-4AE9-9FFF-2582325E7256}" dt="2024-04-04T07:50:52.862" v="66" actId="20577"/>
        <pc:sldMkLst>
          <pc:docMk/>
          <pc:sldMk cId="0" sldId="268"/>
        </pc:sldMkLst>
      </pc:sldChg>
      <pc:sldChg chg="modNotesTx">
        <pc:chgData name="Stefan Olander" userId="0f5133ce-4a54-4ae0-ac21-fb5f9f075826" providerId="ADAL" clId="{BFE7FA69-922C-4AE9-9FFF-2582325E7256}" dt="2024-04-04T07:52:19.109" v="70" actId="20577"/>
        <pc:sldMkLst>
          <pc:docMk/>
          <pc:sldMk cId="0" sldId="269"/>
        </pc:sldMkLst>
      </pc:sldChg>
      <pc:sldChg chg="modNotesTx">
        <pc:chgData name="Stefan Olander" userId="0f5133ce-4a54-4ae0-ac21-fb5f9f075826" providerId="ADAL" clId="{BFE7FA69-922C-4AE9-9FFF-2582325E7256}" dt="2024-04-04T07:52:10.971" v="69" actId="20577"/>
        <pc:sldMkLst>
          <pc:docMk/>
          <pc:sldMk cId="0" sldId="270"/>
        </pc:sldMkLst>
      </pc:sldChg>
      <pc:sldChg chg="modNotesTx">
        <pc:chgData name="Stefan Olander" userId="0f5133ce-4a54-4ae0-ac21-fb5f9f075826" providerId="ADAL" clId="{BFE7FA69-922C-4AE9-9FFF-2582325E7256}" dt="2024-04-04T07:52:40.742" v="72" actId="20577"/>
        <pc:sldMkLst>
          <pc:docMk/>
          <pc:sldMk cId="0" sldId="271"/>
        </pc:sldMkLst>
      </pc:sldChg>
      <pc:sldChg chg="modNotesTx">
        <pc:chgData name="Stefan Olander" userId="0f5133ce-4a54-4ae0-ac21-fb5f9f075826" providerId="ADAL" clId="{BFE7FA69-922C-4AE9-9FFF-2582325E7256}" dt="2024-04-04T07:53:14.162" v="74" actId="20577"/>
        <pc:sldMkLst>
          <pc:docMk/>
          <pc:sldMk cId="0" sldId="272"/>
        </pc:sldMkLst>
      </pc:sldChg>
      <pc:sldChg chg="modNotesTx">
        <pc:chgData name="Stefan Olander" userId="0f5133ce-4a54-4ae0-ac21-fb5f9f075826" providerId="ADAL" clId="{BFE7FA69-922C-4AE9-9FFF-2582325E7256}" dt="2024-04-04T07:53:51.538" v="76" actId="20577"/>
        <pc:sldMkLst>
          <pc:docMk/>
          <pc:sldMk cId="0" sldId="273"/>
        </pc:sldMkLst>
      </pc:sldChg>
      <pc:sldChg chg="modNotesTx">
        <pc:chgData name="Stefan Olander" userId="0f5133ce-4a54-4ae0-ac21-fb5f9f075826" providerId="ADAL" clId="{BFE7FA69-922C-4AE9-9FFF-2582325E7256}" dt="2024-04-04T07:54:33.210" v="78" actId="20577"/>
        <pc:sldMkLst>
          <pc:docMk/>
          <pc:sldMk cId="0" sldId="274"/>
        </pc:sldMkLst>
      </pc:sldChg>
      <pc:sldChg chg="modNotesTx">
        <pc:chgData name="Stefan Olander" userId="0f5133ce-4a54-4ae0-ac21-fb5f9f075826" providerId="ADAL" clId="{BFE7FA69-922C-4AE9-9FFF-2582325E7256}" dt="2024-04-04T07:55:10.840" v="82" actId="20577"/>
        <pc:sldMkLst>
          <pc:docMk/>
          <pc:sldMk cId="0" sldId="275"/>
        </pc:sldMkLst>
      </pc:sldChg>
      <pc:sldChg chg="modNotesTx">
        <pc:chgData name="Stefan Olander" userId="0f5133ce-4a54-4ae0-ac21-fb5f9f075826" providerId="ADAL" clId="{BFE7FA69-922C-4AE9-9FFF-2582325E7256}" dt="2024-04-04T07:55:44.314" v="86" actId="20577"/>
        <pc:sldMkLst>
          <pc:docMk/>
          <pc:sldMk cId="0" sldId="276"/>
        </pc:sldMkLst>
      </pc:sldChg>
      <pc:sldChg chg="modNotesTx">
        <pc:chgData name="Stefan Olander" userId="0f5133ce-4a54-4ae0-ac21-fb5f9f075826" providerId="ADAL" clId="{BFE7FA69-922C-4AE9-9FFF-2582325E7256}" dt="2024-04-04T07:56:06.480" v="88" actId="20577"/>
        <pc:sldMkLst>
          <pc:docMk/>
          <pc:sldMk cId="0" sldId="277"/>
        </pc:sldMkLst>
      </pc:sldChg>
      <pc:sldChg chg="modNotesTx">
        <pc:chgData name="Stefan Olander" userId="0f5133ce-4a54-4ae0-ac21-fb5f9f075826" providerId="ADAL" clId="{BFE7FA69-922C-4AE9-9FFF-2582325E7256}" dt="2024-04-04T07:56:34.392" v="90" actId="20577"/>
        <pc:sldMkLst>
          <pc:docMk/>
          <pc:sldMk cId="0" sldId="278"/>
        </pc:sldMkLst>
      </pc:sldChg>
      <pc:sldChg chg="modNotesTx">
        <pc:chgData name="Stefan Olander" userId="0f5133ce-4a54-4ae0-ac21-fb5f9f075826" providerId="ADAL" clId="{BFE7FA69-922C-4AE9-9FFF-2582325E7256}" dt="2024-04-04T07:56:57.899" v="92" actId="20577"/>
        <pc:sldMkLst>
          <pc:docMk/>
          <pc:sldMk cId="0" sldId="279"/>
        </pc:sldMkLst>
      </pc:sldChg>
      <pc:sldChg chg="modNotesTx">
        <pc:chgData name="Stefan Olander" userId="0f5133ce-4a54-4ae0-ac21-fb5f9f075826" providerId="ADAL" clId="{BFE7FA69-922C-4AE9-9FFF-2582325E7256}" dt="2024-04-04T07:57:20.195" v="94" actId="20577"/>
        <pc:sldMkLst>
          <pc:docMk/>
          <pc:sldMk cId="0" sldId="280"/>
        </pc:sldMkLst>
      </pc:sldChg>
      <pc:sldChg chg="modNotesTx">
        <pc:chgData name="Stefan Olander" userId="0f5133ce-4a54-4ae0-ac21-fb5f9f075826" providerId="ADAL" clId="{BFE7FA69-922C-4AE9-9FFF-2582325E7256}" dt="2024-04-04T07:57:56.354" v="96" actId="20577"/>
        <pc:sldMkLst>
          <pc:docMk/>
          <pc:sldMk cId="0" sldId="281"/>
        </pc:sldMkLst>
      </pc:sldChg>
      <pc:sldChg chg="modNotesTx">
        <pc:chgData name="Stefan Olander" userId="0f5133ce-4a54-4ae0-ac21-fb5f9f075826" providerId="ADAL" clId="{BFE7FA69-922C-4AE9-9FFF-2582325E7256}" dt="2024-04-04T07:58:18.778" v="98" actId="20577"/>
        <pc:sldMkLst>
          <pc:docMk/>
          <pc:sldMk cId="0" sldId="282"/>
        </pc:sldMkLst>
      </pc:sldChg>
      <pc:sldChg chg="modNotesTx">
        <pc:chgData name="Stefan Olander" userId="0f5133ce-4a54-4ae0-ac21-fb5f9f075826" providerId="ADAL" clId="{BFE7FA69-922C-4AE9-9FFF-2582325E7256}" dt="2024-04-04T07:59:04.090" v="100" actId="20577"/>
        <pc:sldMkLst>
          <pc:docMk/>
          <pc:sldMk cId="0" sldId="283"/>
        </pc:sldMkLst>
      </pc:sldChg>
      <pc:sldChg chg="modNotesTx">
        <pc:chgData name="Stefan Olander" userId="0f5133ce-4a54-4ae0-ac21-fb5f9f075826" providerId="ADAL" clId="{BFE7FA69-922C-4AE9-9FFF-2582325E7256}" dt="2024-04-04T07:59:23.442" v="101"/>
        <pc:sldMkLst>
          <pc:docMk/>
          <pc:sldMk cId="0" sldId="284"/>
        </pc:sldMkLst>
      </pc:sldChg>
      <pc:sldChg chg="modNotesTx">
        <pc:chgData name="Stefan Olander" userId="0f5133ce-4a54-4ae0-ac21-fb5f9f075826" providerId="ADAL" clId="{BFE7FA69-922C-4AE9-9FFF-2582325E7256}" dt="2024-04-04T08:01:47.868" v="130" actId="20577"/>
        <pc:sldMkLst>
          <pc:docMk/>
          <pc:sldMk cId="0" sldId="285"/>
        </pc:sldMkLst>
      </pc:sldChg>
      <pc:sldChg chg="modNotesTx">
        <pc:chgData name="Stefan Olander" userId="0f5133ce-4a54-4ae0-ac21-fb5f9f075826" providerId="ADAL" clId="{BFE7FA69-922C-4AE9-9FFF-2582325E7256}" dt="2024-04-04T08:03:34.504" v="132" actId="20577"/>
        <pc:sldMkLst>
          <pc:docMk/>
          <pc:sldMk cId="0" sldId="286"/>
        </pc:sldMkLst>
      </pc:sldChg>
      <pc:sldChg chg="modNotesTx">
        <pc:chgData name="Stefan Olander" userId="0f5133ce-4a54-4ae0-ac21-fb5f9f075826" providerId="ADAL" clId="{BFE7FA69-922C-4AE9-9FFF-2582325E7256}" dt="2024-04-04T08:34:41.990" v="139" actId="20577"/>
        <pc:sldMkLst>
          <pc:docMk/>
          <pc:sldMk cId="0" sldId="287"/>
        </pc:sldMkLst>
      </pc:sldChg>
      <pc:sldChg chg="modNotesTx">
        <pc:chgData name="Stefan Olander" userId="0f5133ce-4a54-4ae0-ac21-fb5f9f075826" providerId="ADAL" clId="{BFE7FA69-922C-4AE9-9FFF-2582325E7256}" dt="2024-04-04T08:06:09.976" v="134" actId="20577"/>
        <pc:sldMkLst>
          <pc:docMk/>
          <pc:sldMk cId="0" sldId="288"/>
        </pc:sldMkLst>
      </pc:sldChg>
    </pc:docChg>
  </pc:docChgLst>
  <pc:docChgLst>
    <pc:chgData name="Stefan Olander" userId="0f5133ce-4a54-4ae0-ac21-fb5f9f075826" providerId="ADAL" clId="{57D87D21-708D-4E1E-A48A-76109F056427}"/>
    <pc:docChg chg="undo custSel modSld">
      <pc:chgData name="Stefan Olander" userId="0f5133ce-4a54-4ae0-ac21-fb5f9f075826" providerId="ADAL" clId="{57D87D21-708D-4E1E-A48A-76109F056427}" dt="2024-04-04T09:59:49.001" v="1887" actId="1076"/>
      <pc:docMkLst>
        <pc:docMk/>
      </pc:docMkLst>
      <pc:sldChg chg="addSp delSp modSp mod modNotesTx">
        <pc:chgData name="Stefan Olander" userId="0f5133ce-4a54-4ae0-ac21-fb5f9f075826" providerId="ADAL" clId="{57D87D21-708D-4E1E-A48A-76109F056427}" dt="2024-04-04T09:59:49.001" v="1887" actId="1076"/>
        <pc:sldMkLst>
          <pc:docMk/>
          <pc:sldMk cId="0" sldId="261"/>
        </pc:sldMkLst>
        <pc:graphicFrameChg chg="del">
          <ac:chgData name="Stefan Olander" userId="0f5133ce-4a54-4ae0-ac21-fb5f9f075826" providerId="ADAL" clId="{57D87D21-708D-4E1E-A48A-76109F056427}" dt="2024-04-04T09:15:24.372" v="1521" actId="478"/>
          <ac:graphicFrameMkLst>
            <pc:docMk/>
            <pc:sldMk cId="0" sldId="261"/>
            <ac:graphicFrameMk id="5" creationId="{00000000-0000-0000-0000-000000000000}"/>
          </ac:graphicFrameMkLst>
        </pc:graphicFrameChg>
        <pc:graphicFrameChg chg="add del mod">
          <ac:chgData name="Stefan Olander" userId="0f5133ce-4a54-4ae0-ac21-fb5f9f075826" providerId="ADAL" clId="{57D87D21-708D-4E1E-A48A-76109F056427}" dt="2024-04-04T09:52:45.997" v="1864" actId="478"/>
          <ac:graphicFrameMkLst>
            <pc:docMk/>
            <pc:sldMk cId="0" sldId="261"/>
            <ac:graphicFrameMk id="5" creationId="{0E8E39D8-1CB6-CFB2-17A1-2A2D71BEA8EF}"/>
          </ac:graphicFrameMkLst>
        </pc:graphicFrameChg>
        <pc:graphicFrameChg chg="add del mod modGraphic">
          <ac:chgData name="Stefan Olander" userId="0f5133ce-4a54-4ae0-ac21-fb5f9f075826" providerId="ADAL" clId="{57D87D21-708D-4E1E-A48A-76109F056427}" dt="2024-04-04T09:21:33.081" v="1525" actId="478"/>
          <ac:graphicFrameMkLst>
            <pc:docMk/>
            <pc:sldMk cId="0" sldId="261"/>
            <ac:graphicFrameMk id="8" creationId="{4CD59DEE-5C0D-0BBE-DA35-EA8631802E58}"/>
          </ac:graphicFrameMkLst>
        </pc:graphicFrameChg>
        <pc:graphicFrameChg chg="add del mod">
          <ac:chgData name="Stefan Olander" userId="0f5133ce-4a54-4ae0-ac21-fb5f9f075826" providerId="ADAL" clId="{57D87D21-708D-4E1E-A48A-76109F056427}" dt="2024-04-04T09:39:00.864" v="1862" actId="478"/>
          <ac:graphicFrameMkLst>
            <pc:docMk/>
            <pc:sldMk cId="0" sldId="261"/>
            <ac:graphicFrameMk id="9" creationId="{F9FF1555-30D5-294F-22F1-6D8547E8D71F}"/>
          </ac:graphicFrameMkLst>
        </pc:graphicFrameChg>
        <pc:picChg chg="add del">
          <ac:chgData name="Stefan Olander" userId="0f5133ce-4a54-4ae0-ac21-fb5f9f075826" providerId="ADAL" clId="{57D87D21-708D-4E1E-A48A-76109F056427}" dt="2024-04-04T09:52:52.426" v="1866" actId="478"/>
          <ac:picMkLst>
            <pc:docMk/>
            <pc:sldMk cId="0" sldId="261"/>
            <ac:picMk id="10" creationId="{A30EEDC2-8B42-55E1-9DE1-5DBF930761AD}"/>
          </ac:picMkLst>
        </pc:picChg>
        <pc:picChg chg="add del">
          <ac:chgData name="Stefan Olander" userId="0f5133ce-4a54-4ae0-ac21-fb5f9f075826" providerId="ADAL" clId="{57D87D21-708D-4E1E-A48A-76109F056427}" dt="2024-04-04T09:53:37.914" v="1868" actId="478"/>
          <ac:picMkLst>
            <pc:docMk/>
            <pc:sldMk cId="0" sldId="261"/>
            <ac:picMk id="12" creationId="{E186A12B-98F8-F760-DCA1-0C9D783529E4}"/>
          </ac:picMkLst>
        </pc:picChg>
        <pc:picChg chg="add mod">
          <ac:chgData name="Stefan Olander" userId="0f5133ce-4a54-4ae0-ac21-fb5f9f075826" providerId="ADAL" clId="{57D87D21-708D-4E1E-A48A-76109F056427}" dt="2024-04-04T09:59:49.001" v="1887" actId="1076"/>
          <ac:picMkLst>
            <pc:docMk/>
            <pc:sldMk cId="0" sldId="261"/>
            <ac:picMk id="14" creationId="{85EEE2A9-9B6A-3134-A7CA-C6958F044AB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178AA7-278D-4230-9106-12E5C14F19AA}" type="datetimeFigureOut">
              <a:rPr lang="sv-SE" smtClean="0"/>
              <a:t>2024-04-04</a:t>
            </a:fld>
            <a:endParaRPr lang="sv-SE"/>
          </a:p>
        </p:txBody>
      </p:sp>
      <p:sp>
        <p:nvSpPr>
          <p:cNvPr id="4" name="Platshållare för bildobjekt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63E25A-E324-4600-B3A5-37CF1F67F622}" type="slidenum">
              <a:rPr lang="sv-SE" smtClean="0"/>
              <a:t>‹#›</a:t>
            </a:fld>
            <a:endParaRPr lang="sv-SE"/>
          </a:p>
        </p:txBody>
      </p:sp>
    </p:spTree>
    <p:extLst>
      <p:ext uri="{BB962C8B-B14F-4D97-AF65-F5344CB8AC3E}">
        <p14:creationId xmlns:p14="http://schemas.microsoft.com/office/powerpoint/2010/main" val="1305382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Bild som visar vilket urval ni gjort till rapporten. Kontrollera att det verkar stämma. Bilden tas lämpligen bort ur presentationen. Lägg gärna till en egen förstasida istället.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Om det blir fel i urvalet, kontrollera att rutan ”senaste” är </a:t>
            </a:r>
            <a:r>
              <a:rPr lang="sv-SE" dirty="0" err="1"/>
              <a:t>ibockad</a:t>
            </a:r>
            <a:r>
              <a:rPr lang="sv-SE" dirty="0"/>
              <a:t> och att datumintervall är valt i fliken </a:t>
            </a:r>
            <a:r>
              <a:rPr lang="sv-SE" dirty="0" err="1"/>
              <a:t>Testnr</a:t>
            </a:r>
            <a:r>
              <a:rPr lang="sv-SE" dirty="0"/>
              <a:t>/-datum i </a:t>
            </a:r>
            <a:r>
              <a:rPr lang="sv-SE" dirty="0" err="1"/>
              <a:t>Plustoo</a:t>
            </a:r>
            <a:r>
              <a:rPr lang="sv-SE" dirty="0"/>
              <a:t>.</a:t>
            </a:r>
          </a:p>
        </p:txBody>
      </p:sp>
      <p:sp>
        <p:nvSpPr>
          <p:cNvPr id="4" name="Platshållare för bildnummer 3"/>
          <p:cNvSpPr>
            <a:spLocks noGrp="1"/>
          </p:cNvSpPr>
          <p:nvPr>
            <p:ph type="sldNum" sz="quarter" idx="5"/>
          </p:nvPr>
        </p:nvSpPr>
        <p:spPr/>
        <p:txBody>
          <a:bodyPr/>
          <a:lstStyle/>
          <a:p>
            <a:fld id="{9763E25A-E324-4600-B3A5-37CF1F67F622}" type="slidenum">
              <a:rPr lang="sv-SE" smtClean="0"/>
              <a:t>1</a:t>
            </a:fld>
            <a:endParaRPr lang="sv-SE"/>
          </a:p>
        </p:txBody>
      </p:sp>
    </p:spTree>
    <p:extLst>
      <p:ext uri="{BB962C8B-B14F-4D97-AF65-F5344CB8AC3E}">
        <p14:creationId xmlns:p14="http://schemas.microsoft.com/office/powerpoint/2010/main" val="3983463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Diagram och referensdata kommer från ursprungliga MEBA-rapporten. Den horisontella/vågräta linjen visar vilken andel av alla dem som bedömts ha ett varierat arbete (alltså inte uttalat monotont arbete), som har rapporterat att de har besvär senaste veckan  i det datamaterial som samlats in av Arbets- och miljömedicin Syd. Det är alltså inte genomsnittet för samtliga de staplar som ses i diagrammet. Om arbetsgruppen består av en stor del män och bara få kvinnor kan man välja att ta bort det här diagrammet och bara visa diagrammet för männen, där kvinnorna ändå syns i ”totalen”. Diagrammet blir då mindre utpekande. </a:t>
            </a:r>
          </a:p>
          <a:p>
            <a:endParaRPr lang="sv-SE" dirty="0"/>
          </a:p>
        </p:txBody>
      </p:sp>
      <p:sp>
        <p:nvSpPr>
          <p:cNvPr id="4" name="Platshållare för bildnummer 3"/>
          <p:cNvSpPr>
            <a:spLocks noGrp="1"/>
          </p:cNvSpPr>
          <p:nvPr>
            <p:ph type="sldNum" sz="quarter" idx="5"/>
          </p:nvPr>
        </p:nvSpPr>
        <p:spPr/>
        <p:txBody>
          <a:bodyPr/>
          <a:lstStyle/>
          <a:p>
            <a:fld id="{9763E25A-E324-4600-B3A5-37CF1F67F622}" type="slidenum">
              <a:rPr lang="sv-SE" smtClean="0"/>
              <a:t>14</a:t>
            </a:fld>
            <a:endParaRPr lang="sv-SE"/>
          </a:p>
        </p:txBody>
      </p:sp>
    </p:spTree>
    <p:extLst>
      <p:ext uri="{BB962C8B-B14F-4D97-AF65-F5344CB8AC3E}">
        <p14:creationId xmlns:p14="http://schemas.microsoft.com/office/powerpoint/2010/main" val="475025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Diagram och referensdata kommer från ursprungliga MEBA-rapporten. Den horisontella/vågräta linjen visar vilken andel av alla dem som bedömts ha ett varierat arbete (alltså inte uttalat monotont arbete), som har rapporterat att de har besvär senaste veckan  i det datamaterial som samlats in av Arbets- och miljömedicin Syd. Det är alltså inte genomsnittet för samtliga de staplar som ses i diagrammet. Om arbetsgruppen består av en stor del kvinnor och bara få män kan man välja att ta bort det här diagrammet och bara visa diagrammet för kvinnorna, där männen ändå syns i ”totalen”. Diagrammet blir då mindre utpekande. </a:t>
            </a:r>
          </a:p>
          <a:p>
            <a:endParaRPr lang="sv-SE" dirty="0"/>
          </a:p>
        </p:txBody>
      </p:sp>
      <p:sp>
        <p:nvSpPr>
          <p:cNvPr id="4" name="Platshållare för bildnummer 3"/>
          <p:cNvSpPr>
            <a:spLocks noGrp="1"/>
          </p:cNvSpPr>
          <p:nvPr>
            <p:ph type="sldNum" sz="quarter" idx="5"/>
          </p:nvPr>
        </p:nvSpPr>
        <p:spPr/>
        <p:txBody>
          <a:bodyPr/>
          <a:lstStyle/>
          <a:p>
            <a:fld id="{9763E25A-E324-4600-B3A5-37CF1F67F622}" type="slidenum">
              <a:rPr lang="sv-SE" smtClean="0"/>
              <a:t>15</a:t>
            </a:fld>
            <a:endParaRPr lang="sv-SE"/>
          </a:p>
        </p:txBody>
      </p:sp>
    </p:spTree>
    <p:extLst>
      <p:ext uri="{BB962C8B-B14F-4D97-AF65-F5344CB8AC3E}">
        <p14:creationId xmlns:p14="http://schemas.microsoft.com/office/powerpoint/2010/main" val="2785428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Diagram och referensdata kommer från ursprungliga MEBA-rapporten. Den horisontella/vågräta linjen visar vilken andel av alla dem som bedömts ha ett varierat arbete (alltså inte uttalat monotont arbete), som har rapporterat att de har besvär det senaste året, i det datamaterial som samlats in av Arbets- och miljömedicin Syd. Det är alltså inte genomsnittet för samtliga de staplar som ses i diagrammet. Om arbetsgruppen består av en stor del män och bara få kvinnor kan man välja att ta bort det här diagrammet och bara visa diagrammet för männen, där kvinnorna ändå syns i ”totalen”. Diagrammet blir då mindre utpekande. </a:t>
            </a:r>
          </a:p>
          <a:p>
            <a:endParaRPr lang="sv-SE" dirty="0"/>
          </a:p>
          <a:p>
            <a:endParaRPr lang="sv-SE" dirty="0"/>
          </a:p>
        </p:txBody>
      </p:sp>
      <p:sp>
        <p:nvSpPr>
          <p:cNvPr id="4" name="Platshållare för bildnummer 3"/>
          <p:cNvSpPr>
            <a:spLocks noGrp="1"/>
          </p:cNvSpPr>
          <p:nvPr>
            <p:ph type="sldNum" sz="quarter" idx="5"/>
          </p:nvPr>
        </p:nvSpPr>
        <p:spPr/>
        <p:txBody>
          <a:bodyPr/>
          <a:lstStyle/>
          <a:p>
            <a:fld id="{9763E25A-E324-4600-B3A5-37CF1F67F622}" type="slidenum">
              <a:rPr lang="sv-SE" smtClean="0"/>
              <a:t>16</a:t>
            </a:fld>
            <a:endParaRPr lang="sv-SE"/>
          </a:p>
        </p:txBody>
      </p:sp>
    </p:spTree>
    <p:extLst>
      <p:ext uri="{BB962C8B-B14F-4D97-AF65-F5344CB8AC3E}">
        <p14:creationId xmlns:p14="http://schemas.microsoft.com/office/powerpoint/2010/main" val="33677124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Diagram och referensdata kommer från ursprungliga MEBA-rapporten. Den horisontella/vågräta linjen visar vilken andel av alla dem som bedömts ha ett varierat arbete (alltså inte uttalat monotont arbete), som har rapporterat att de har besvär det senaste året, i det datamaterial som samlats in av Arbets- och miljömedicin Syd. Det är alltså inte genomsnittet för samtliga de staplar som ses i diagrammet. Om arbetsgruppen består av en stor del kvinnor och bara få män kan man välja att ta bort det här diagrammet och bara visa diagrammet för kvinnorna, där männen ändå syns i ”totalen”. Diagrammet blir då mindre utpekande. </a:t>
            </a:r>
          </a:p>
          <a:p>
            <a:endParaRPr lang="sv-SE" dirty="0"/>
          </a:p>
          <a:p>
            <a:endParaRPr lang="sv-SE" dirty="0"/>
          </a:p>
        </p:txBody>
      </p:sp>
      <p:sp>
        <p:nvSpPr>
          <p:cNvPr id="4" name="Platshållare för bildnummer 3"/>
          <p:cNvSpPr>
            <a:spLocks noGrp="1"/>
          </p:cNvSpPr>
          <p:nvPr>
            <p:ph type="sldNum" sz="quarter" idx="5"/>
          </p:nvPr>
        </p:nvSpPr>
        <p:spPr/>
        <p:txBody>
          <a:bodyPr/>
          <a:lstStyle/>
          <a:p>
            <a:fld id="{9763E25A-E324-4600-B3A5-37CF1F67F622}" type="slidenum">
              <a:rPr lang="sv-SE" smtClean="0"/>
              <a:t>17</a:t>
            </a:fld>
            <a:endParaRPr lang="sv-SE"/>
          </a:p>
        </p:txBody>
      </p:sp>
    </p:spTree>
    <p:extLst>
      <p:ext uri="{BB962C8B-B14F-4D97-AF65-F5344CB8AC3E}">
        <p14:creationId xmlns:p14="http://schemas.microsoft.com/office/powerpoint/2010/main" val="20396448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Diagrammet visar andelen av kvinnorna i gruppen, som har minst en diagnos. Den horisontella/vågräta linjen ”Genomsnittlig förekomst i varierat arbete” visar vilken andel av alla de kvinnor som bedömts ha ett varierat arbete (alltså inte uttalat monotont arbete), som har en diagnos. Den horisontella/vågräta linjen ”Oroväckande hög förekomst” avser vid vilken nivå man verkligen behöver sätta in insatser. De båda linjerna kan liknas vid ”gränsvärde” och ”insatsvärde” vid exponering för vibrationer, även om det inte finns några sådana fastslagna nivåer från Arbetsmiljöverket gällande handintensivt arbete. Referensdata kommer från det datamaterial som samlats in av Arbets- och miljömedicin Syd. Stapeln ”Totalt” avser andelen av hela den aktuella arbetsgruppen, stapeln ”kvinnor” avser andelen av kvinnor i arbetsgruppen med minst en diagnos. Om arbetsgruppen består av en stor del män och bara få kvinnor kan man välja att ta bort det här diagrammet och bara visa diagrammet för männen, där kvinnorna ändå syns i ”totalen”. Diagrammet blir då mindre utpekande. </a:t>
            </a:r>
          </a:p>
          <a:p>
            <a:endParaRPr lang="sv-SE" dirty="0"/>
          </a:p>
        </p:txBody>
      </p:sp>
      <p:sp>
        <p:nvSpPr>
          <p:cNvPr id="4" name="Platshållare för bildnummer 3"/>
          <p:cNvSpPr>
            <a:spLocks noGrp="1"/>
          </p:cNvSpPr>
          <p:nvPr>
            <p:ph type="sldNum" sz="quarter" idx="5"/>
          </p:nvPr>
        </p:nvSpPr>
        <p:spPr/>
        <p:txBody>
          <a:bodyPr/>
          <a:lstStyle/>
          <a:p>
            <a:fld id="{9763E25A-E324-4600-B3A5-37CF1F67F622}" type="slidenum">
              <a:rPr lang="sv-SE" smtClean="0"/>
              <a:t>18</a:t>
            </a:fld>
            <a:endParaRPr lang="sv-SE"/>
          </a:p>
        </p:txBody>
      </p:sp>
    </p:spTree>
    <p:extLst>
      <p:ext uri="{BB962C8B-B14F-4D97-AF65-F5344CB8AC3E}">
        <p14:creationId xmlns:p14="http://schemas.microsoft.com/office/powerpoint/2010/main" val="2143313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Diagrammet visar hur många av männen, som har minst en diagnos. Den horisontella/vågräta linjen ”Genomsnittlig förekomst i varierat arbete” visar vilken andel av alla de män som bedömts ha ett varierat arbete (alltså inte uttalat monotont arbete), som har en diagnos. Den horisontella/vågräta linjen ”Oroväckande hög förekomst” avser vid vilken nivå man verkligen behöver sätta in insatser. De båda linjerna kan liknas vid ”gränsvärde” och ”insatsvärde” vid exponering för vibrationer, även om det inte finns några sådana fastslagna nivåer från Arbetsmiljöverket gällande handintensivt arbete. Referensdata kommer från det datamaterial som samlats in av Arbets- och miljömedicin Syd. Stapeln ”Totalt” avser andelen av hela den aktuella arbetsgruppen, stapeln ”män” avser andelen av män i arbetsgruppen med besvär. Om arbetsgruppen består av en stor del kvinnor och bara få män kan man välja att ta bort det här diagrammet och bara visa diagrammet för kvinnorna, där männen ändå syns i ”totalen”. Diagrammet blir då mindre utpekande.  </a:t>
            </a:r>
          </a:p>
          <a:p>
            <a:endParaRPr lang="sv-SE" dirty="0"/>
          </a:p>
        </p:txBody>
      </p:sp>
      <p:sp>
        <p:nvSpPr>
          <p:cNvPr id="4" name="Platshållare för bildnummer 3"/>
          <p:cNvSpPr>
            <a:spLocks noGrp="1"/>
          </p:cNvSpPr>
          <p:nvPr>
            <p:ph type="sldNum" sz="quarter" idx="5"/>
          </p:nvPr>
        </p:nvSpPr>
        <p:spPr/>
        <p:txBody>
          <a:bodyPr/>
          <a:lstStyle/>
          <a:p>
            <a:fld id="{9763E25A-E324-4600-B3A5-37CF1F67F622}" type="slidenum">
              <a:rPr lang="sv-SE" smtClean="0"/>
              <a:t>19</a:t>
            </a:fld>
            <a:endParaRPr lang="sv-SE"/>
          </a:p>
        </p:txBody>
      </p:sp>
    </p:spTree>
    <p:extLst>
      <p:ext uri="{BB962C8B-B14F-4D97-AF65-F5344CB8AC3E}">
        <p14:creationId xmlns:p14="http://schemas.microsoft.com/office/powerpoint/2010/main" val="5732608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Diagrammet visar hur stor andel som anger att de haft besvär de senaste 12 månaderna respektive senaste 7 dagarna. I rutan till höger ses hur stor andel av de deltagare som svarat att de haft besvär se senaste 7 dagarna, som uppger att besvären har orsakats av, eller påverkas av, nuvarande arbetsuppgifter. Om det står 12 % i rutan är det alltså INTE 12 % av samtliga deltagare, utan 12 % av dem som haft besvär senaste veckan. </a:t>
            </a:r>
          </a:p>
          <a:p>
            <a:endParaRPr lang="sv-SE" dirty="0"/>
          </a:p>
          <a:p>
            <a:endParaRPr lang="sv-SE" dirty="0"/>
          </a:p>
        </p:txBody>
      </p:sp>
      <p:sp>
        <p:nvSpPr>
          <p:cNvPr id="4" name="Platshållare för bildnummer 3"/>
          <p:cNvSpPr>
            <a:spLocks noGrp="1"/>
          </p:cNvSpPr>
          <p:nvPr>
            <p:ph type="sldNum" sz="quarter" idx="5"/>
          </p:nvPr>
        </p:nvSpPr>
        <p:spPr/>
        <p:txBody>
          <a:bodyPr/>
          <a:lstStyle/>
          <a:p>
            <a:fld id="{9763E25A-E324-4600-B3A5-37CF1F67F622}" type="slidenum">
              <a:rPr lang="sv-SE" smtClean="0"/>
              <a:t>20</a:t>
            </a:fld>
            <a:endParaRPr lang="sv-SE"/>
          </a:p>
        </p:txBody>
      </p:sp>
    </p:spTree>
    <p:extLst>
      <p:ext uri="{BB962C8B-B14F-4D97-AF65-F5344CB8AC3E}">
        <p14:creationId xmlns:p14="http://schemas.microsoft.com/office/powerpoint/2010/main" val="24021912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Diagrammet visar hur stor andel som anger att de haft besvär de senaste 12 månaderna respektive senaste 7 dagarna. I rutan till höger ses hur stor andel av de deltagare som svarat att de haft besvär se senaste 7 dagarna, som uppger att besvären har orsakats av, eller påverkas av, nuvarande arbetsuppgifter. Om det står 12 % i rutan är det alltså INTE 12 % av samtliga deltagare, utan 12 % av dem som haft besvär senaste veckan. </a:t>
            </a:r>
          </a:p>
          <a:p>
            <a:endParaRPr lang="sv-SE" dirty="0"/>
          </a:p>
          <a:p>
            <a:endParaRPr lang="sv-SE" dirty="0"/>
          </a:p>
        </p:txBody>
      </p:sp>
      <p:sp>
        <p:nvSpPr>
          <p:cNvPr id="4" name="Platshållare för bildnummer 3"/>
          <p:cNvSpPr>
            <a:spLocks noGrp="1"/>
          </p:cNvSpPr>
          <p:nvPr>
            <p:ph type="sldNum" sz="quarter" idx="5"/>
          </p:nvPr>
        </p:nvSpPr>
        <p:spPr/>
        <p:txBody>
          <a:bodyPr/>
          <a:lstStyle/>
          <a:p>
            <a:fld id="{9763E25A-E324-4600-B3A5-37CF1F67F622}" type="slidenum">
              <a:rPr lang="sv-SE" smtClean="0"/>
              <a:t>21</a:t>
            </a:fld>
            <a:endParaRPr lang="sv-SE"/>
          </a:p>
        </p:txBody>
      </p:sp>
    </p:spTree>
    <p:extLst>
      <p:ext uri="{BB962C8B-B14F-4D97-AF65-F5344CB8AC3E}">
        <p14:creationId xmlns:p14="http://schemas.microsoft.com/office/powerpoint/2010/main" val="18904946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Diagram och referensdata kommer från ursprungliga MEBA-rapporten. Den horisontella/vågräta linjen visar vilken andel av alla dem som bedömts ha ett varierat arbete (alltså inte uttalat monotont arbete), som har rapporterat att de har besvär senaste veckan  i det datamaterial som samlats in av Arbets- och miljömedicin Syd. Det är alltså inte genomsnittet för samtliga de staplar som ses i diagrammet. Om arbetsgruppen består av en stor del män och bara få kvinnor kan man välja att ta bort det här diagrammet och bara visa diagrammet för männen, där kvinnorna ändå syns i ”totalen”. Diagrammet blir då mindre utpekande. </a:t>
            </a:r>
          </a:p>
          <a:p>
            <a:endParaRPr lang="sv-SE" dirty="0"/>
          </a:p>
        </p:txBody>
      </p:sp>
      <p:sp>
        <p:nvSpPr>
          <p:cNvPr id="4" name="Platshållare för bildnummer 3"/>
          <p:cNvSpPr>
            <a:spLocks noGrp="1"/>
          </p:cNvSpPr>
          <p:nvPr>
            <p:ph type="sldNum" sz="quarter" idx="5"/>
          </p:nvPr>
        </p:nvSpPr>
        <p:spPr/>
        <p:txBody>
          <a:bodyPr/>
          <a:lstStyle/>
          <a:p>
            <a:fld id="{9763E25A-E324-4600-B3A5-37CF1F67F622}" type="slidenum">
              <a:rPr lang="sv-SE" smtClean="0"/>
              <a:t>22</a:t>
            </a:fld>
            <a:endParaRPr lang="sv-SE"/>
          </a:p>
        </p:txBody>
      </p:sp>
    </p:spTree>
    <p:extLst>
      <p:ext uri="{BB962C8B-B14F-4D97-AF65-F5344CB8AC3E}">
        <p14:creationId xmlns:p14="http://schemas.microsoft.com/office/powerpoint/2010/main" val="6691647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Diagram och referensdata kommer från ursprungliga MEBA-rapporten. Den horisontella/vågräta linjen visar vilken andel av alla dem som bedömts ha ett varierat arbete (alltså inte uttalat monotont arbete), som har rapporterat att de har besvär senaste veckan  i det datamaterial som samlats in av Arbets- och miljömedicin Syd. Det är alltså inte genomsnittet för samtliga de staplar som ses i diagrammet. Om arbetsgruppen består av en stor del kvinnor och bara få män kan man välja att ta bort det här diagrammet och bara visa diagrammet för kvinnorna, där männen ändå syns i ”totalen”. Diagrammet blir då mindre utpekande. </a:t>
            </a:r>
          </a:p>
          <a:p>
            <a:endParaRPr lang="sv-SE" dirty="0"/>
          </a:p>
        </p:txBody>
      </p:sp>
      <p:sp>
        <p:nvSpPr>
          <p:cNvPr id="4" name="Platshållare för bildnummer 3"/>
          <p:cNvSpPr>
            <a:spLocks noGrp="1"/>
          </p:cNvSpPr>
          <p:nvPr>
            <p:ph type="sldNum" sz="quarter" idx="5"/>
          </p:nvPr>
        </p:nvSpPr>
        <p:spPr/>
        <p:txBody>
          <a:bodyPr/>
          <a:lstStyle/>
          <a:p>
            <a:fld id="{9763E25A-E324-4600-B3A5-37CF1F67F622}" type="slidenum">
              <a:rPr lang="sv-SE" smtClean="0"/>
              <a:t>23</a:t>
            </a:fld>
            <a:endParaRPr lang="sv-SE"/>
          </a:p>
        </p:txBody>
      </p:sp>
    </p:spTree>
    <p:extLst>
      <p:ext uri="{BB962C8B-B14F-4D97-AF65-F5344CB8AC3E}">
        <p14:creationId xmlns:p14="http://schemas.microsoft.com/office/powerpoint/2010/main" val="3360320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Bild som visar ålder- och könsfördelning i valt urval. </a:t>
            </a:r>
          </a:p>
        </p:txBody>
      </p:sp>
      <p:sp>
        <p:nvSpPr>
          <p:cNvPr id="4" name="Platshållare för bildnummer 3"/>
          <p:cNvSpPr>
            <a:spLocks noGrp="1"/>
          </p:cNvSpPr>
          <p:nvPr>
            <p:ph type="sldNum" sz="quarter" idx="5"/>
          </p:nvPr>
        </p:nvSpPr>
        <p:spPr/>
        <p:txBody>
          <a:bodyPr/>
          <a:lstStyle/>
          <a:p>
            <a:fld id="{9763E25A-E324-4600-B3A5-37CF1F67F622}" type="slidenum">
              <a:rPr lang="sv-SE" smtClean="0"/>
              <a:t>2</a:t>
            </a:fld>
            <a:endParaRPr lang="sv-SE"/>
          </a:p>
        </p:txBody>
      </p:sp>
    </p:spTree>
    <p:extLst>
      <p:ext uri="{BB962C8B-B14F-4D97-AF65-F5344CB8AC3E}">
        <p14:creationId xmlns:p14="http://schemas.microsoft.com/office/powerpoint/2010/main" val="4270854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Diagram och referensdata kommer från ursprungliga MEBA-rapporten. Den horisontella/vågräta linjen visar vilken andel av alla dem som bedömts ha ett varierat arbete (alltså inte uttalat monotont arbete), som har rapporterat att de har besvär det senaste året, i det datamaterial som samlats in av Arbets- och miljömedicin Syd. Det är alltså inte genomsnittet för samtliga de staplar som ses i diagrammet. Om arbetsgruppen består av en stor del män och bara få kvinnor kan man välja att ta bort det här diagrammet och bara visa diagrammet för männen, där kvinnorna ändå syns i ”totalen”. Diagrammet blir då mindre utpekande. </a:t>
            </a:r>
          </a:p>
          <a:p>
            <a:endParaRPr lang="sv-SE" dirty="0"/>
          </a:p>
          <a:p>
            <a:endParaRPr lang="sv-SE" dirty="0"/>
          </a:p>
        </p:txBody>
      </p:sp>
      <p:sp>
        <p:nvSpPr>
          <p:cNvPr id="4" name="Platshållare för bildnummer 3"/>
          <p:cNvSpPr>
            <a:spLocks noGrp="1"/>
          </p:cNvSpPr>
          <p:nvPr>
            <p:ph type="sldNum" sz="quarter" idx="5"/>
          </p:nvPr>
        </p:nvSpPr>
        <p:spPr/>
        <p:txBody>
          <a:bodyPr/>
          <a:lstStyle/>
          <a:p>
            <a:fld id="{9763E25A-E324-4600-B3A5-37CF1F67F622}" type="slidenum">
              <a:rPr lang="sv-SE" smtClean="0"/>
              <a:t>24</a:t>
            </a:fld>
            <a:endParaRPr lang="sv-SE"/>
          </a:p>
        </p:txBody>
      </p:sp>
    </p:spTree>
    <p:extLst>
      <p:ext uri="{BB962C8B-B14F-4D97-AF65-F5344CB8AC3E}">
        <p14:creationId xmlns:p14="http://schemas.microsoft.com/office/powerpoint/2010/main" val="562986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Diagram och referensdata kommer från ursprungliga MEBA-rapporten. Den horisontella/vågräta linjen visar vilken andel av alla dem som bedömts ha ett varierat arbete (alltså inte uttalat monotont arbete), som har rapporterat att de har besvär det senaste året, i det datamaterial som samlats in av Arbets- och miljömedicin Syd. Det är alltså inte genomsnittet för samtliga de staplar som ses i diagrammet. </a:t>
            </a:r>
          </a:p>
          <a:p>
            <a:r>
              <a:rPr lang="sv-SE" dirty="0"/>
              <a:t>Om arbetsgruppen består av en stor del kvinnor och bara få män kan man välja att ta bort det här diagrammet och bara visa diagrammet för kvinnorna, där männen ändå syns i ”totalen”. Diagrammet blir då mindre utpekande. </a:t>
            </a:r>
          </a:p>
          <a:p>
            <a:endParaRPr lang="sv-SE" dirty="0"/>
          </a:p>
        </p:txBody>
      </p:sp>
      <p:sp>
        <p:nvSpPr>
          <p:cNvPr id="4" name="Platshållare för bildnummer 3"/>
          <p:cNvSpPr>
            <a:spLocks noGrp="1"/>
          </p:cNvSpPr>
          <p:nvPr>
            <p:ph type="sldNum" sz="quarter" idx="5"/>
          </p:nvPr>
        </p:nvSpPr>
        <p:spPr/>
        <p:txBody>
          <a:bodyPr/>
          <a:lstStyle/>
          <a:p>
            <a:fld id="{9763E25A-E324-4600-B3A5-37CF1F67F622}" type="slidenum">
              <a:rPr lang="sv-SE" smtClean="0"/>
              <a:t>25</a:t>
            </a:fld>
            <a:endParaRPr lang="sv-SE"/>
          </a:p>
        </p:txBody>
      </p:sp>
    </p:spTree>
    <p:extLst>
      <p:ext uri="{BB962C8B-B14F-4D97-AF65-F5344CB8AC3E}">
        <p14:creationId xmlns:p14="http://schemas.microsoft.com/office/powerpoint/2010/main" val="5319532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Diagrammet visar andelen av kvinnorna i gruppen, som har minst en diagnos. Den horisontella/vågräta linjen ”Genomsnittlig förekomst i varierat arbete” visar vilken andel av alla de kvinnor som bedömts ha ett varierat arbete (alltså inte uttalat monotont arbete), som har en diagnos. Den horisontella/vågräta linjen ”Oroväckande hög förekomst” avser vid vilken nivå man verkligen behöver sätta in insatser. De båda linjerna kan liknas vid ”gränsvärde” och ”insatsvärde” vid exponering för vibrationer, även om det inte finns några sådana fastslagna nivåer från Arbetsmiljöverket gällande handintensivt arbete. Referensdata kommer från det datamaterial som samlats in av Arbets- och miljömedicin Syd. Stapeln ”Totalt” avser andelen av hela den aktuella arbetsgruppen, stapeln ”kvinnor” avser andelen av kvinnor i arbetsgruppen med minst en diagnos. Om arbetsgruppen består av en stor del män och bara få kvinnor kan man välja att ta bort det här diagrammet och bara visa diagrammet för männen, där kvinnorna ändå syns i ”totalen”. Diagrammet blir då mindre utpekande. </a:t>
            </a:r>
          </a:p>
          <a:p>
            <a:endParaRPr lang="sv-SE" dirty="0"/>
          </a:p>
          <a:p>
            <a:endParaRPr lang="sv-SE" dirty="0"/>
          </a:p>
        </p:txBody>
      </p:sp>
      <p:sp>
        <p:nvSpPr>
          <p:cNvPr id="4" name="Platshållare för bildnummer 3"/>
          <p:cNvSpPr>
            <a:spLocks noGrp="1"/>
          </p:cNvSpPr>
          <p:nvPr>
            <p:ph type="sldNum" sz="quarter" idx="5"/>
          </p:nvPr>
        </p:nvSpPr>
        <p:spPr/>
        <p:txBody>
          <a:bodyPr/>
          <a:lstStyle/>
          <a:p>
            <a:fld id="{9763E25A-E324-4600-B3A5-37CF1F67F622}" type="slidenum">
              <a:rPr lang="sv-SE" smtClean="0"/>
              <a:t>26</a:t>
            </a:fld>
            <a:endParaRPr lang="sv-SE"/>
          </a:p>
        </p:txBody>
      </p:sp>
    </p:spTree>
    <p:extLst>
      <p:ext uri="{BB962C8B-B14F-4D97-AF65-F5344CB8AC3E}">
        <p14:creationId xmlns:p14="http://schemas.microsoft.com/office/powerpoint/2010/main" val="30448497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Diagrammet visar hur många av männen, som har minst en diagnos. Den horisontella/vågräta linjen ”Genomsnittlig förekomst i varierat arbete” visar vilken andel av alla de män som bedömts ha ett varierat arbete (alltså inte uttalat monotont arbete), som har en diagnos. Den horisontella/vågräta linjen ”Oroväckande hög förekomst” avser vid vilken nivå man verkligen behöver sätta in insatser. De båda linjerna kan liknas vid ”gränsvärde” och ”insatsvärde” vid exponering för vibrationer, även om det inte finns några sådana fastslagna nivåer från Arbetsmiljöverket gällande handintensivt arbete. Referensdata kommer från det datamaterial som samlats in av Arbets- och miljömedicin Syd. Stapeln ”Totalt” avser andelen av hela den aktuella arbetsgruppen, stapeln ”män” avser andelen av män i arbetsgruppen med besvär. Om arbetsgruppen består av en stor del kvinnor och bara få män kan man välja att ta bort det här diagrammet och bara visa diagrammet för kvinnorna, där männen ändå syns i ”totalen”. Diagrammet blir då mindre utpekande.  </a:t>
            </a:r>
          </a:p>
          <a:p>
            <a:endParaRPr lang="sv-SE" dirty="0"/>
          </a:p>
        </p:txBody>
      </p:sp>
      <p:sp>
        <p:nvSpPr>
          <p:cNvPr id="4" name="Platshållare för bildnummer 3"/>
          <p:cNvSpPr>
            <a:spLocks noGrp="1"/>
          </p:cNvSpPr>
          <p:nvPr>
            <p:ph type="sldNum" sz="quarter" idx="5"/>
          </p:nvPr>
        </p:nvSpPr>
        <p:spPr/>
        <p:txBody>
          <a:bodyPr/>
          <a:lstStyle/>
          <a:p>
            <a:fld id="{9763E25A-E324-4600-B3A5-37CF1F67F622}" type="slidenum">
              <a:rPr lang="sv-SE" smtClean="0"/>
              <a:t>27</a:t>
            </a:fld>
            <a:endParaRPr lang="sv-SE"/>
          </a:p>
        </p:txBody>
      </p:sp>
    </p:spTree>
    <p:extLst>
      <p:ext uri="{BB962C8B-B14F-4D97-AF65-F5344CB8AC3E}">
        <p14:creationId xmlns:p14="http://schemas.microsoft.com/office/powerpoint/2010/main" val="5569594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Det här diagrammet visar andelen av de undersökta deltagarna som har respektive diagnos. En deltagare kan ha flera diagnoser. </a:t>
            </a:r>
          </a:p>
        </p:txBody>
      </p:sp>
      <p:sp>
        <p:nvSpPr>
          <p:cNvPr id="4" name="Platshållare för bildnummer 3"/>
          <p:cNvSpPr>
            <a:spLocks noGrp="1"/>
          </p:cNvSpPr>
          <p:nvPr>
            <p:ph type="sldNum" sz="quarter" idx="5"/>
          </p:nvPr>
        </p:nvSpPr>
        <p:spPr/>
        <p:txBody>
          <a:bodyPr/>
          <a:lstStyle/>
          <a:p>
            <a:fld id="{9763E25A-E324-4600-B3A5-37CF1F67F622}" type="slidenum">
              <a:rPr lang="sv-SE" smtClean="0"/>
              <a:t>28</a:t>
            </a:fld>
            <a:endParaRPr lang="sv-SE"/>
          </a:p>
        </p:txBody>
      </p:sp>
    </p:spTree>
    <p:extLst>
      <p:ext uri="{BB962C8B-B14F-4D97-AF65-F5344CB8AC3E}">
        <p14:creationId xmlns:p14="http://schemas.microsoft.com/office/powerpoint/2010/main" val="2114046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Det här diagrammet visar andelen av de undersökta deltagarna som har respektive diagnos. En deltagare kan ha flera diagnoser. </a:t>
            </a:r>
          </a:p>
          <a:p>
            <a:endParaRPr lang="sv-SE" dirty="0"/>
          </a:p>
          <a:p>
            <a:endParaRPr lang="sv-SE" dirty="0"/>
          </a:p>
        </p:txBody>
      </p:sp>
      <p:sp>
        <p:nvSpPr>
          <p:cNvPr id="4" name="Platshållare för bildnummer 3"/>
          <p:cNvSpPr>
            <a:spLocks noGrp="1"/>
          </p:cNvSpPr>
          <p:nvPr>
            <p:ph type="sldNum" sz="quarter" idx="5"/>
          </p:nvPr>
        </p:nvSpPr>
        <p:spPr/>
        <p:txBody>
          <a:bodyPr/>
          <a:lstStyle/>
          <a:p>
            <a:fld id="{9763E25A-E324-4600-B3A5-37CF1F67F622}" type="slidenum">
              <a:rPr lang="sv-SE" smtClean="0"/>
              <a:t>29</a:t>
            </a:fld>
            <a:endParaRPr lang="sv-SE"/>
          </a:p>
        </p:txBody>
      </p:sp>
    </p:spTree>
    <p:extLst>
      <p:ext uri="{BB962C8B-B14F-4D97-AF65-F5344CB8AC3E}">
        <p14:creationId xmlns:p14="http://schemas.microsoft.com/office/powerpoint/2010/main" val="16749884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Det här diagrammet visar andelen av de undersökta deltagarna som har respektive besvär. En deltagare kan ha flera besvär. </a:t>
            </a:r>
          </a:p>
          <a:p>
            <a:endParaRPr lang="sv-SE" dirty="0"/>
          </a:p>
        </p:txBody>
      </p:sp>
      <p:sp>
        <p:nvSpPr>
          <p:cNvPr id="4" name="Platshållare för bildnummer 3"/>
          <p:cNvSpPr>
            <a:spLocks noGrp="1"/>
          </p:cNvSpPr>
          <p:nvPr>
            <p:ph type="sldNum" sz="quarter" idx="5"/>
          </p:nvPr>
        </p:nvSpPr>
        <p:spPr/>
        <p:txBody>
          <a:bodyPr/>
          <a:lstStyle/>
          <a:p>
            <a:fld id="{9763E25A-E324-4600-B3A5-37CF1F67F622}" type="slidenum">
              <a:rPr lang="sv-SE" smtClean="0"/>
              <a:t>30</a:t>
            </a:fld>
            <a:endParaRPr lang="sv-SE"/>
          </a:p>
        </p:txBody>
      </p:sp>
    </p:spTree>
    <p:extLst>
      <p:ext uri="{BB962C8B-B14F-4D97-AF65-F5344CB8AC3E}">
        <p14:creationId xmlns:p14="http://schemas.microsoft.com/office/powerpoint/2010/main" val="8521028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Återhämtning är en viktig aspekt när man utsätts för belastningar i arbetet. Kroppen är anpassad för belastningar, under förutsättning att man får tid att återhämta sig. Om man upplever sig ha för lite tid till det behöver man fundera på hur man kan komma till rätta med det. Man kan också behöva fokusera på rätt träningsinsatser till medarbetarna, för att stärka deras förmåga. </a:t>
            </a:r>
          </a:p>
        </p:txBody>
      </p:sp>
      <p:sp>
        <p:nvSpPr>
          <p:cNvPr id="4" name="Platshållare för bildnummer 3"/>
          <p:cNvSpPr>
            <a:spLocks noGrp="1"/>
          </p:cNvSpPr>
          <p:nvPr>
            <p:ph type="sldNum" sz="quarter" idx="5"/>
          </p:nvPr>
        </p:nvSpPr>
        <p:spPr/>
        <p:txBody>
          <a:bodyPr/>
          <a:lstStyle/>
          <a:p>
            <a:fld id="{9763E25A-E324-4600-B3A5-37CF1F67F622}" type="slidenum">
              <a:rPr lang="sv-SE" smtClean="0"/>
              <a:t>31</a:t>
            </a:fld>
            <a:endParaRPr lang="sv-SE"/>
          </a:p>
        </p:txBody>
      </p:sp>
    </p:spTree>
    <p:extLst>
      <p:ext uri="{BB962C8B-B14F-4D97-AF65-F5344CB8AC3E}">
        <p14:creationId xmlns:p14="http://schemas.microsoft.com/office/powerpoint/2010/main" val="31171846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dirty="0">
                <a:solidFill>
                  <a:srgbClr val="1D1C1D"/>
                </a:solidFill>
                <a:effectLst/>
                <a:latin typeface="Slack-Lato"/>
              </a:rPr>
              <a:t>Frågans ursprung är från </a:t>
            </a:r>
            <a:r>
              <a:rPr lang="sv-SE" b="0" i="0" dirty="0" err="1">
                <a:solidFill>
                  <a:srgbClr val="1D1C1D"/>
                </a:solidFill>
                <a:effectLst/>
                <a:latin typeface="Slack-Lato"/>
              </a:rPr>
              <a:t>Work</a:t>
            </a:r>
            <a:r>
              <a:rPr lang="sv-SE" b="0" i="0" dirty="0">
                <a:solidFill>
                  <a:srgbClr val="1D1C1D"/>
                </a:solidFill>
                <a:effectLst/>
                <a:latin typeface="Slack-Lato"/>
              </a:rPr>
              <a:t> </a:t>
            </a:r>
            <a:r>
              <a:rPr lang="sv-SE" b="0" i="0" dirty="0" err="1">
                <a:solidFill>
                  <a:srgbClr val="1D1C1D"/>
                </a:solidFill>
                <a:effectLst/>
                <a:latin typeface="Slack-Lato"/>
              </a:rPr>
              <a:t>Ability</a:t>
            </a:r>
            <a:r>
              <a:rPr lang="sv-SE" b="0" i="0" dirty="0">
                <a:solidFill>
                  <a:srgbClr val="1D1C1D"/>
                </a:solidFill>
                <a:effectLst/>
                <a:latin typeface="Slack-Lato"/>
              </a:rPr>
              <a:t> Index (WAI), kortversion med en fråga. Den används i många sammanhang, t ex i Arbetsmiljöverkets Arbetsmiljörapport.</a:t>
            </a:r>
            <a:endParaRPr lang="sv-SE" dirty="0"/>
          </a:p>
        </p:txBody>
      </p:sp>
      <p:sp>
        <p:nvSpPr>
          <p:cNvPr id="4" name="Platshållare för bildnummer 3"/>
          <p:cNvSpPr>
            <a:spLocks noGrp="1"/>
          </p:cNvSpPr>
          <p:nvPr>
            <p:ph type="sldNum" sz="quarter" idx="5"/>
          </p:nvPr>
        </p:nvSpPr>
        <p:spPr/>
        <p:txBody>
          <a:bodyPr/>
          <a:lstStyle/>
          <a:p>
            <a:fld id="{9763E25A-E324-4600-B3A5-37CF1F67F622}" type="slidenum">
              <a:rPr lang="sv-SE" smtClean="0"/>
              <a:t>32</a:t>
            </a:fld>
            <a:endParaRPr lang="sv-SE"/>
          </a:p>
        </p:txBody>
      </p:sp>
    </p:spTree>
    <p:extLst>
      <p:ext uri="{BB962C8B-B14F-4D97-AF65-F5344CB8AC3E}">
        <p14:creationId xmlns:p14="http://schemas.microsoft.com/office/powerpoint/2010/main" val="33580085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Texten är hämtad från ursprungliga MEBA-rapporten från Arbets- och miljömedicin Syd. </a:t>
            </a:r>
          </a:p>
        </p:txBody>
      </p:sp>
      <p:sp>
        <p:nvSpPr>
          <p:cNvPr id="4" name="Platshållare för bildnummer 3"/>
          <p:cNvSpPr>
            <a:spLocks noGrp="1"/>
          </p:cNvSpPr>
          <p:nvPr>
            <p:ph type="sldNum" sz="quarter" idx="5"/>
          </p:nvPr>
        </p:nvSpPr>
        <p:spPr/>
        <p:txBody>
          <a:bodyPr/>
          <a:lstStyle/>
          <a:p>
            <a:fld id="{9763E25A-E324-4600-B3A5-37CF1F67F622}" type="slidenum">
              <a:rPr lang="sv-SE" smtClean="0"/>
              <a:t>33</a:t>
            </a:fld>
            <a:endParaRPr lang="sv-SE"/>
          </a:p>
        </p:txBody>
      </p:sp>
    </p:spTree>
    <p:extLst>
      <p:ext uri="{BB962C8B-B14F-4D97-AF65-F5344CB8AC3E}">
        <p14:creationId xmlns:p14="http://schemas.microsoft.com/office/powerpoint/2010/main" val="3456179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Texten kommer från ursprungliga MEBA-rapporten.</a:t>
            </a:r>
          </a:p>
        </p:txBody>
      </p:sp>
      <p:sp>
        <p:nvSpPr>
          <p:cNvPr id="4" name="Platshållare för bildnummer 3"/>
          <p:cNvSpPr>
            <a:spLocks noGrp="1"/>
          </p:cNvSpPr>
          <p:nvPr>
            <p:ph type="sldNum" sz="quarter" idx="5"/>
          </p:nvPr>
        </p:nvSpPr>
        <p:spPr/>
        <p:txBody>
          <a:bodyPr/>
          <a:lstStyle/>
          <a:p>
            <a:fld id="{9763E25A-E324-4600-B3A5-37CF1F67F622}" type="slidenum">
              <a:rPr lang="sv-SE" smtClean="0"/>
              <a:t>4</a:t>
            </a:fld>
            <a:endParaRPr lang="sv-SE"/>
          </a:p>
        </p:txBody>
      </p:sp>
    </p:spTree>
    <p:extLst>
      <p:ext uri="{BB962C8B-B14F-4D97-AF65-F5344CB8AC3E}">
        <p14:creationId xmlns:p14="http://schemas.microsoft.com/office/powerpoint/2010/main" val="2075017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Den här bilden kan fungera som stöd för er i kommunikationen med kund om vikten av att koppla resultaten till det systematiska arbetsmiljöarbetet. Det kan ibland vara bra att påminna om vad föreskriften om medicinska kontroller säger om arbetsgivarens skyldigheter vad gäller återkoppling: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630555">
              <a:spcAft>
                <a:spcPts val="600"/>
              </a:spcAft>
            </a:pPr>
            <a:r>
              <a:rPr lang="sv-SE" sz="1200" b="1" dirty="0">
                <a:solidFill>
                  <a:srgbClr val="151513"/>
                </a:solidFill>
                <a:effectLst/>
                <a:latin typeface="TradeGothic"/>
                <a:ea typeface="Calibri" panose="020F0502020204030204" pitchFamily="34" charset="0"/>
                <a:cs typeface="TradeGothic"/>
              </a:rPr>
              <a:t>Återkoppling från den medicinska kontrollen </a:t>
            </a:r>
            <a:endParaRPr lang="sv-SE" sz="1200" dirty="0">
              <a:effectLst/>
              <a:latin typeface="TradeGothic"/>
              <a:ea typeface="Calibri" panose="020F0502020204030204" pitchFamily="34" charset="0"/>
              <a:cs typeface="Arial" panose="020B0604020202020204" pitchFamily="34" charset="0"/>
            </a:endParaRPr>
          </a:p>
          <a:p>
            <a:pPr marL="630555">
              <a:lnSpc>
                <a:spcPts val="1215"/>
              </a:lnSpc>
            </a:pPr>
            <a:r>
              <a:rPr lang="sv-SE" sz="1200" b="1" dirty="0">
                <a:solidFill>
                  <a:srgbClr val="151513"/>
                </a:solidFill>
                <a:effectLst/>
                <a:latin typeface="Book Antiqua" panose="02040602050305030304" pitchFamily="18" charset="0"/>
                <a:ea typeface="Calibri" panose="020F0502020204030204" pitchFamily="34" charset="0"/>
                <a:cs typeface="Book Antiqua" panose="02040602050305030304" pitchFamily="18" charset="0"/>
              </a:rPr>
              <a:t>12 § </a:t>
            </a:r>
            <a:r>
              <a:rPr lang="sv-SE" sz="1200" dirty="0">
                <a:solidFill>
                  <a:srgbClr val="151513"/>
                </a:solidFill>
                <a:effectLst/>
                <a:latin typeface="Book Antiqua" panose="02040602050305030304" pitchFamily="18" charset="0"/>
                <a:ea typeface="Calibri" panose="020F0502020204030204" pitchFamily="34" charset="0"/>
                <a:cs typeface="Book Antiqua" panose="02040602050305030304" pitchFamily="18" charset="0"/>
              </a:rPr>
              <a:t>I en beställning av medicinska kontroller ska ingå att arbetstagaren ska få </a:t>
            </a:r>
            <a:endParaRPr lang="sv-SE" sz="1200" dirty="0">
              <a:effectLst/>
              <a:latin typeface="TradeGothic"/>
              <a:ea typeface="Calibri" panose="020F0502020204030204" pitchFamily="34" charset="0"/>
              <a:cs typeface="Arial" panose="020B0604020202020204" pitchFamily="34" charset="0"/>
            </a:endParaRPr>
          </a:p>
          <a:p>
            <a:pPr marL="757555">
              <a:lnSpc>
                <a:spcPts val="1215"/>
              </a:lnSpc>
            </a:pPr>
            <a:br>
              <a:rPr lang="sv-SE" sz="1200" dirty="0">
                <a:solidFill>
                  <a:srgbClr val="151513"/>
                </a:solidFill>
                <a:effectLst/>
                <a:latin typeface="Book Antiqua" panose="02040602050305030304" pitchFamily="18" charset="0"/>
                <a:ea typeface="Calibri" panose="020F0502020204030204" pitchFamily="34" charset="0"/>
                <a:cs typeface="Book Antiqua" panose="02040602050305030304" pitchFamily="18" charset="0"/>
              </a:rPr>
            </a:br>
            <a:r>
              <a:rPr lang="sv-SE" sz="1200" dirty="0">
                <a:solidFill>
                  <a:srgbClr val="151513"/>
                </a:solidFill>
                <a:effectLst/>
                <a:latin typeface="Book Antiqua" panose="02040602050305030304" pitchFamily="18" charset="0"/>
                <a:ea typeface="Calibri" panose="020F0502020204030204" pitchFamily="34" charset="0"/>
                <a:cs typeface="Book Antiqua" panose="02040602050305030304" pitchFamily="18" charset="0"/>
              </a:rPr>
              <a:t>1. information om resultatet av den medicinska kontrollen,</a:t>
            </a:r>
            <a:endParaRPr lang="sv-SE" sz="1200" dirty="0">
              <a:effectLst/>
              <a:latin typeface="TradeGothic"/>
              <a:ea typeface="Calibri" panose="020F0502020204030204" pitchFamily="34" charset="0"/>
              <a:cs typeface="Arial" panose="020B0604020202020204" pitchFamily="34" charset="0"/>
            </a:endParaRPr>
          </a:p>
          <a:p>
            <a:pPr marL="630555" indent="127000">
              <a:lnSpc>
                <a:spcPts val="1200"/>
              </a:lnSpc>
            </a:pPr>
            <a:r>
              <a:rPr lang="sv-SE" sz="1200" dirty="0">
                <a:solidFill>
                  <a:srgbClr val="151513"/>
                </a:solidFill>
                <a:effectLst/>
                <a:latin typeface="Book Antiqua" panose="02040602050305030304" pitchFamily="18" charset="0"/>
                <a:ea typeface="Calibri" panose="020F0502020204030204" pitchFamily="34" charset="0"/>
                <a:cs typeface="Book Antiqua" panose="02040602050305030304" pitchFamily="18" charset="0"/>
              </a:rPr>
              <a:t>2. övrig information och råd som resultatet av den medicinska kontrollen ger anledning till, 	och </a:t>
            </a:r>
            <a:endParaRPr lang="sv-SE" sz="1200" dirty="0">
              <a:effectLst/>
              <a:latin typeface="TradeGothic"/>
              <a:ea typeface="Calibri" panose="020F0502020204030204" pitchFamily="34" charset="0"/>
              <a:cs typeface="Arial" panose="020B0604020202020204" pitchFamily="34" charset="0"/>
            </a:endParaRPr>
          </a:p>
          <a:p>
            <a:pPr marL="630555" indent="127000">
              <a:lnSpc>
                <a:spcPts val="1200"/>
              </a:lnSpc>
              <a:spcAft>
                <a:spcPts val="1235"/>
              </a:spcAft>
            </a:pPr>
            <a:r>
              <a:rPr lang="sv-SE" sz="1200" dirty="0">
                <a:solidFill>
                  <a:srgbClr val="151513"/>
                </a:solidFill>
                <a:effectLst/>
                <a:latin typeface="Book Antiqua" panose="02040602050305030304" pitchFamily="18" charset="0"/>
                <a:ea typeface="Calibri" panose="020F0502020204030204" pitchFamily="34" charset="0"/>
                <a:cs typeface="Book Antiqua" panose="02040602050305030304" pitchFamily="18" charset="0"/>
              </a:rPr>
              <a:t>3. tjänstbarhetsintyget, om ett sådant har utfärdats. </a:t>
            </a:r>
            <a:br>
              <a:rPr lang="sv-SE" sz="1200" dirty="0">
                <a:solidFill>
                  <a:srgbClr val="151513"/>
                </a:solidFill>
                <a:effectLst/>
                <a:latin typeface="Book Antiqua" panose="02040602050305030304" pitchFamily="18" charset="0"/>
                <a:ea typeface="Calibri" panose="020F0502020204030204" pitchFamily="34" charset="0"/>
                <a:cs typeface="Book Antiqua" panose="02040602050305030304" pitchFamily="18" charset="0"/>
              </a:rPr>
            </a:br>
            <a:endParaRPr lang="sv-SE" sz="1200" dirty="0">
              <a:effectLst/>
              <a:latin typeface="TradeGothic"/>
              <a:ea typeface="Calibri" panose="020F0502020204030204" pitchFamily="34" charset="0"/>
              <a:cs typeface="Arial" panose="020B0604020202020204" pitchFamily="34" charset="0"/>
            </a:endParaRPr>
          </a:p>
          <a:p>
            <a:pPr marL="630555">
              <a:lnSpc>
                <a:spcPts val="1215"/>
              </a:lnSpc>
            </a:pPr>
            <a:r>
              <a:rPr lang="sv-SE" sz="1200" b="1" dirty="0">
                <a:solidFill>
                  <a:srgbClr val="151513"/>
                </a:solidFill>
                <a:effectLst/>
                <a:latin typeface="Book Antiqua" panose="02040602050305030304" pitchFamily="18" charset="0"/>
                <a:ea typeface="Calibri" panose="020F0502020204030204" pitchFamily="34" charset="0"/>
                <a:cs typeface="Book Antiqua" panose="02040602050305030304" pitchFamily="18" charset="0"/>
              </a:rPr>
              <a:t>13 § </a:t>
            </a:r>
            <a:r>
              <a:rPr lang="sv-SE" sz="1200" dirty="0">
                <a:solidFill>
                  <a:srgbClr val="151513"/>
                </a:solidFill>
                <a:effectLst/>
                <a:latin typeface="Book Antiqua" panose="02040602050305030304" pitchFamily="18" charset="0"/>
                <a:ea typeface="Calibri" panose="020F0502020204030204" pitchFamily="34" charset="0"/>
                <a:cs typeface="Book Antiqua" panose="02040602050305030304" pitchFamily="18" charset="0"/>
              </a:rPr>
              <a:t>I en beställning av medicinska kontroller ska ingå att den som utför den medicinska </a:t>
            </a:r>
            <a:endParaRPr lang="sv-SE" sz="1200" dirty="0">
              <a:effectLst/>
              <a:latin typeface="TradeGothic"/>
              <a:ea typeface="Calibri" panose="020F0502020204030204" pitchFamily="34" charset="0"/>
              <a:cs typeface="Arial" panose="020B0604020202020204" pitchFamily="34" charset="0"/>
            </a:endParaRPr>
          </a:p>
          <a:p>
            <a:pPr marL="757555">
              <a:lnSpc>
                <a:spcPts val="1215"/>
              </a:lnSpc>
            </a:pPr>
            <a:r>
              <a:rPr lang="sv-SE" sz="1200" dirty="0">
                <a:solidFill>
                  <a:srgbClr val="151513"/>
                </a:solidFill>
                <a:effectLst/>
                <a:latin typeface="Book Antiqua" panose="02040602050305030304" pitchFamily="18" charset="0"/>
                <a:ea typeface="Calibri" panose="020F0502020204030204" pitchFamily="34" charset="0"/>
                <a:cs typeface="Book Antiqua" panose="02040602050305030304" pitchFamily="18" charset="0"/>
              </a:rPr>
              <a:t>kontrollen ska bedöma om det i kontrollen framkommer teck­en på samband mellan ohälsa – generellt eller individuellt – och faktorer i ar­betsmiljön, och om möjligt föreslå åtgärder. </a:t>
            </a:r>
            <a:endParaRPr lang="sv-SE" sz="1200" dirty="0">
              <a:effectLst/>
              <a:latin typeface="TradeGothic"/>
              <a:ea typeface="Calibri" panose="020F0502020204030204" pitchFamily="34" charset="0"/>
              <a:cs typeface="Arial" panose="020B0604020202020204" pitchFamily="34" charset="0"/>
            </a:endParaRPr>
          </a:p>
          <a:p>
            <a:pPr marL="630555" indent="127000">
              <a:lnSpc>
                <a:spcPts val="1200"/>
              </a:lnSpc>
            </a:pPr>
            <a:br>
              <a:rPr lang="sv-SE" sz="1200" dirty="0">
                <a:solidFill>
                  <a:srgbClr val="151513"/>
                </a:solidFill>
                <a:effectLst/>
                <a:latin typeface="Book Antiqua" panose="02040602050305030304" pitchFamily="18" charset="0"/>
                <a:ea typeface="Calibri" panose="020F0502020204030204" pitchFamily="34" charset="0"/>
                <a:cs typeface="Book Antiqua" panose="02040602050305030304" pitchFamily="18" charset="0"/>
              </a:rPr>
            </a:br>
            <a:r>
              <a:rPr lang="sv-SE" sz="1200" dirty="0">
                <a:solidFill>
                  <a:srgbClr val="151513"/>
                </a:solidFill>
                <a:effectLst/>
                <a:latin typeface="Book Antiqua" panose="02040602050305030304" pitchFamily="18" charset="0"/>
                <a:ea typeface="Calibri" panose="020F0502020204030204" pitchFamily="34" charset="0"/>
                <a:cs typeface="Book Antiqua" panose="02040602050305030304" pitchFamily="18" charset="0"/>
              </a:rPr>
              <a:t>	I beställningen ska också ingå att arbetsgivaren ska få </a:t>
            </a:r>
            <a:endParaRPr lang="sv-SE" sz="1200" dirty="0">
              <a:solidFill>
                <a:schemeClr val="tx1"/>
              </a:solidFill>
              <a:effectLst/>
              <a:latin typeface="TradeGothic"/>
              <a:ea typeface="Calibri" panose="020F0502020204030204" pitchFamily="34" charset="0"/>
              <a:cs typeface="Arial" panose="020B0604020202020204" pitchFamily="34" charset="0"/>
            </a:endParaRPr>
          </a:p>
          <a:p>
            <a:pPr marL="630555" indent="127000">
              <a:lnSpc>
                <a:spcPts val="1200"/>
              </a:lnSpc>
            </a:pPr>
            <a:r>
              <a:rPr lang="sv-SE" sz="1200" dirty="0">
                <a:solidFill>
                  <a:srgbClr val="151513"/>
                </a:solidFill>
                <a:effectLst/>
                <a:latin typeface="Book Antiqua" panose="02040602050305030304" pitchFamily="18" charset="0"/>
                <a:ea typeface="Calibri" panose="020F0502020204030204" pitchFamily="34" charset="0"/>
                <a:cs typeface="Book Antiqua" panose="02040602050305030304" pitchFamily="18" charset="0"/>
              </a:rPr>
              <a:t>1. ta del av bedömningen enligt första stycket, och resultat som ligger till grund för bedömningen, i en form som kan användas för det fortsatta 	syste­matiska arbetsmiljöarbetet och arbetsanpassningen, i den mån sekretess eller tystnadsplikt inte hindrar det, och </a:t>
            </a:r>
            <a:endParaRPr lang="sv-SE" sz="1200" dirty="0">
              <a:effectLst/>
              <a:latin typeface="TradeGothic"/>
              <a:ea typeface="Calibri" panose="020F0502020204030204" pitchFamily="34" charset="0"/>
              <a:cs typeface="Arial" panose="020B0604020202020204" pitchFamily="34" charset="0"/>
            </a:endParaRPr>
          </a:p>
          <a:p>
            <a:pPr marL="630555" indent="127000">
              <a:lnSpc>
                <a:spcPts val="1200"/>
              </a:lnSpc>
              <a:spcAft>
                <a:spcPts val="1235"/>
              </a:spcAft>
            </a:pPr>
            <a:r>
              <a:rPr lang="sv-SE" sz="1200" dirty="0">
                <a:solidFill>
                  <a:srgbClr val="151513"/>
                </a:solidFill>
                <a:effectLst/>
                <a:latin typeface="Book Antiqua" panose="02040602050305030304" pitchFamily="18" charset="0"/>
                <a:ea typeface="Calibri" panose="020F0502020204030204" pitchFamily="34" charset="0"/>
                <a:cs typeface="Book Antiqua" panose="02040602050305030304" pitchFamily="18" charset="0"/>
              </a:rPr>
              <a:t>2. tjänstbarhetsintyget, om ett sådant har utfärdats. </a:t>
            </a:r>
          </a:p>
          <a:p>
            <a:pPr marL="630555" indent="127000">
              <a:lnSpc>
                <a:spcPts val="1200"/>
              </a:lnSpc>
              <a:spcAft>
                <a:spcPts val="1235"/>
              </a:spcAft>
            </a:pPr>
            <a:endParaRPr lang="sv-SE" sz="1200" dirty="0">
              <a:effectLst/>
              <a:latin typeface="TradeGothic"/>
              <a:ea typeface="Calibri" panose="020F0502020204030204" pitchFamily="34" charset="0"/>
              <a:cs typeface="Arial" panose="020B0604020202020204" pitchFamily="34" charset="0"/>
            </a:endParaRPr>
          </a:p>
          <a:p>
            <a:pPr marL="630555">
              <a:spcAft>
                <a:spcPts val="600"/>
              </a:spcAft>
            </a:pPr>
            <a:r>
              <a:rPr lang="sv-SE" sz="1200" b="1" dirty="0">
                <a:solidFill>
                  <a:srgbClr val="151513"/>
                </a:solidFill>
                <a:effectLst/>
                <a:latin typeface="TradeGothic"/>
                <a:ea typeface="Calibri" panose="020F0502020204030204" pitchFamily="34" charset="0"/>
                <a:cs typeface="TradeGothic"/>
              </a:rPr>
              <a:t>Hur resultatet ska användas </a:t>
            </a:r>
            <a:endParaRPr lang="sv-SE" sz="1200" dirty="0">
              <a:effectLst/>
              <a:latin typeface="TradeGothic"/>
              <a:ea typeface="Calibri" panose="020F0502020204030204" pitchFamily="34" charset="0"/>
              <a:cs typeface="Arial" panose="020B0604020202020204" pitchFamily="34" charset="0"/>
            </a:endParaRPr>
          </a:p>
          <a:p>
            <a:pPr marL="630555">
              <a:lnSpc>
                <a:spcPts val="1215"/>
              </a:lnSpc>
            </a:pPr>
            <a:r>
              <a:rPr lang="sv-SE" sz="1200" b="1" dirty="0">
                <a:solidFill>
                  <a:srgbClr val="151513"/>
                </a:solidFill>
                <a:effectLst/>
                <a:latin typeface="Book Antiqua" panose="02040602050305030304" pitchFamily="18" charset="0"/>
                <a:ea typeface="Calibri" panose="020F0502020204030204" pitchFamily="34" charset="0"/>
                <a:cs typeface="Book Antiqua" panose="02040602050305030304" pitchFamily="18" charset="0"/>
              </a:rPr>
              <a:t>14 § </a:t>
            </a:r>
            <a:r>
              <a:rPr lang="sv-SE" sz="1200" dirty="0">
                <a:solidFill>
                  <a:srgbClr val="151513"/>
                </a:solidFill>
                <a:effectLst/>
                <a:latin typeface="Book Antiqua" panose="02040602050305030304" pitchFamily="18" charset="0"/>
                <a:ea typeface="Calibri" panose="020F0502020204030204" pitchFamily="34" charset="0"/>
                <a:cs typeface="Book Antiqua" panose="02040602050305030304" pitchFamily="18" charset="0"/>
              </a:rPr>
              <a:t>Arbetsgivaren ska </a:t>
            </a:r>
            <a:br>
              <a:rPr lang="sv-SE" sz="1200" dirty="0">
                <a:solidFill>
                  <a:srgbClr val="151513"/>
                </a:solidFill>
                <a:effectLst/>
                <a:latin typeface="Book Antiqua" panose="02040602050305030304" pitchFamily="18" charset="0"/>
                <a:ea typeface="Calibri" panose="020F0502020204030204" pitchFamily="34" charset="0"/>
                <a:cs typeface="Book Antiqua" panose="02040602050305030304" pitchFamily="18" charset="0"/>
              </a:rPr>
            </a:br>
            <a:endParaRPr lang="sv-SE" sz="1200" dirty="0">
              <a:effectLst/>
              <a:latin typeface="TradeGothic"/>
              <a:ea typeface="Calibri" panose="020F0502020204030204" pitchFamily="34" charset="0"/>
              <a:cs typeface="Arial" panose="020B0604020202020204" pitchFamily="34" charset="0"/>
            </a:endParaRPr>
          </a:p>
          <a:p>
            <a:pPr marL="757555">
              <a:lnSpc>
                <a:spcPts val="1215"/>
              </a:lnSpc>
            </a:pPr>
            <a:r>
              <a:rPr lang="sv-SE" sz="1200" dirty="0">
                <a:solidFill>
                  <a:srgbClr val="151513"/>
                </a:solidFill>
                <a:effectLst/>
                <a:latin typeface="Book Antiqua" panose="02040602050305030304" pitchFamily="18" charset="0"/>
                <a:ea typeface="Calibri" panose="020F0502020204030204" pitchFamily="34" charset="0"/>
                <a:cs typeface="Book Antiqua" panose="02040602050305030304" pitchFamily="18" charset="0"/>
              </a:rPr>
              <a:t>1. ta del av resultatet enligt 13 §, </a:t>
            </a:r>
            <a:endParaRPr lang="sv-SE" sz="1200" dirty="0">
              <a:effectLst/>
              <a:latin typeface="TradeGothic"/>
              <a:ea typeface="Calibri" panose="020F0502020204030204" pitchFamily="34" charset="0"/>
              <a:cs typeface="Arial" panose="020B0604020202020204" pitchFamily="34" charset="0"/>
            </a:endParaRPr>
          </a:p>
          <a:p>
            <a:pPr marL="757555">
              <a:lnSpc>
                <a:spcPts val="1215"/>
              </a:lnSpc>
            </a:pPr>
            <a:r>
              <a:rPr lang="sv-SE" sz="1200" dirty="0">
                <a:solidFill>
                  <a:srgbClr val="151513"/>
                </a:solidFill>
                <a:effectLst/>
                <a:latin typeface="Book Antiqua" panose="02040602050305030304" pitchFamily="18" charset="0"/>
                <a:ea typeface="Calibri" panose="020F0502020204030204" pitchFamily="34" charset="0"/>
                <a:cs typeface="Book Antiqua" panose="02040602050305030304" pitchFamily="18" charset="0"/>
              </a:rPr>
              <a:t>2. använda resultatet enligt 13 § i sitt systematiska arbetsmiljöarbete, och </a:t>
            </a:r>
            <a:endParaRPr lang="sv-SE" sz="1200" dirty="0">
              <a:effectLst/>
              <a:latin typeface="TradeGothic"/>
              <a:ea typeface="Calibri" panose="020F0502020204030204" pitchFamily="34" charset="0"/>
              <a:cs typeface="Arial" panose="020B0604020202020204" pitchFamily="34" charset="0"/>
            </a:endParaRPr>
          </a:p>
          <a:p>
            <a:pPr marL="757555">
              <a:lnSpc>
                <a:spcPts val="1215"/>
              </a:lnSpc>
            </a:pPr>
            <a:r>
              <a:rPr lang="sv-SE" sz="1200" dirty="0">
                <a:solidFill>
                  <a:srgbClr val="151513"/>
                </a:solidFill>
                <a:effectLst/>
                <a:latin typeface="Book Antiqua" panose="02040602050305030304" pitchFamily="18" charset="0"/>
                <a:ea typeface="Calibri" panose="020F0502020204030204" pitchFamily="34" charset="0"/>
                <a:cs typeface="Book Antiqua" panose="02040602050305030304" pitchFamily="18" charset="0"/>
              </a:rPr>
              <a:t>3. utifrån resultatet vidta de åtgärder som behövs för att förebygga ohälsa och olycksfall i arbetet.</a:t>
            </a:r>
            <a:endParaRPr lang="sv-SE" sz="1200" dirty="0">
              <a:effectLst/>
              <a:latin typeface="TradeGothic"/>
              <a:ea typeface="Calibri" panose="020F0502020204030204" pitchFamily="34" charset="0"/>
              <a:cs typeface="Arial" panose="020B0604020202020204" pitchFamily="34" charset="0"/>
            </a:endParaRPr>
          </a:p>
          <a:p>
            <a:endParaRPr lang="sv-SE" dirty="0"/>
          </a:p>
          <a:p>
            <a:endParaRPr lang="sv-SE" dirty="0"/>
          </a:p>
        </p:txBody>
      </p:sp>
      <p:sp>
        <p:nvSpPr>
          <p:cNvPr id="4" name="Platshållare för bildnummer 3"/>
          <p:cNvSpPr>
            <a:spLocks noGrp="1"/>
          </p:cNvSpPr>
          <p:nvPr>
            <p:ph type="sldNum" sz="quarter" idx="5"/>
          </p:nvPr>
        </p:nvSpPr>
        <p:spPr/>
        <p:txBody>
          <a:bodyPr/>
          <a:lstStyle/>
          <a:p>
            <a:fld id="{9763E25A-E324-4600-B3A5-37CF1F67F622}" type="slidenum">
              <a:rPr lang="sv-SE" smtClean="0"/>
              <a:t>5</a:t>
            </a:fld>
            <a:endParaRPr lang="sv-SE"/>
          </a:p>
        </p:txBody>
      </p:sp>
    </p:spTree>
    <p:extLst>
      <p:ext uri="{BB962C8B-B14F-4D97-AF65-F5344CB8AC3E}">
        <p14:creationId xmlns:p14="http://schemas.microsoft.com/office/powerpoint/2010/main" val="643157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Calibri" panose="020F0502020204030204" pitchFamily="34" charset="0"/>
                <a:ea typeface="Calibri" panose="020F0502020204030204" pitchFamily="34" charset="0"/>
                <a:cs typeface="Arial" panose="020B0604020202020204" pitchFamily="34" charset="0"/>
              </a:rPr>
              <a:t>En bild som kan användas som </a:t>
            </a:r>
            <a:r>
              <a:rPr lang="sv-SE" sz="1200" b="1" dirty="0">
                <a:effectLst/>
                <a:latin typeface="Calibri" panose="020F0502020204030204" pitchFamily="34" charset="0"/>
                <a:ea typeface="Calibri" panose="020F0502020204030204" pitchFamily="34" charset="0"/>
                <a:cs typeface="Arial" panose="020B0604020202020204" pitchFamily="34" charset="0"/>
              </a:rPr>
              <a:t>dokumentation av anordnandet</a:t>
            </a:r>
            <a:r>
              <a:rPr lang="sv-SE" sz="1200" dirty="0">
                <a:effectLst/>
                <a:latin typeface="Calibri" panose="020F0502020204030204" pitchFamily="34" charset="0"/>
                <a:ea typeface="Calibri" panose="020F0502020204030204" pitchFamily="34" charset="0"/>
                <a:cs typeface="Arial" panose="020B0604020202020204" pitchFamily="34" charset="0"/>
              </a:rPr>
              <a:t> av medicinska kontroller, vilket är extra hjälpsamt vid de medicinska kontroller där anordnandet inte kan visas tydligt i form av tjänstbarhetsintyg (alltså vid medicinska kontroller gällande nattarbete, vibrationer, handintensivt arbete och vissa allergiframkallande kemiska produkter). Det blir här också tydligt för arbetsgivaren hur stor andel som verkligen deltagit i den medicinska kontrollen, vilket sedan kan leda vidare till analys av vad det står för och om det är något man vill förändra.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Vid den medicinska kontrollen har utföraren svarat (utan att deltagaren eller arbetsgivaren fått se svaret) om man ser förhöjd risk för ohälsa vid fortsatt exponering. Syftet med den frågan är att kunna sammanställa det för arbetsgivaren och framförallt för att kunna följa risken för ohälsa över tid.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Om man anger hur många som blivit inbjudna i rutan ”Inbjudna till medicinsk kontroll” när man bearbetar statistiken och tar ut rapporten kommer det stå med i den här bilden. I det här exemplet var 239 personer inbjudna. Åtta av dem har öppnat länken och där tackat nej till att delta i den medicinska kontrollen. Hade det stått att några personer inte svarat på inbjudan kan det bero på att dessa personer antingen inte har fått länken, helt enkelt inte besvarat den, eller att de loggat in och svarat att de inte vill att deras personuppgifter behandlas. Det kan vara bra att i inbjudan beskriva hur man ska gå till väga om man vill delta i den medicinska kontrollen utan att svara på hälsodeklarationen via länken – dvs om individen inte skulle samtycka till att personuppgifter behandlas i plattformen och er databas. 26 personer har besvarat hälsodeklarationen men de medicinska kontrollerna har inte slutförts – antingen har besöket inte ägt rum eller så har utlåtandet inte signerats.</a:t>
            </a:r>
          </a:p>
          <a:p>
            <a:endParaRPr lang="sv-SE" dirty="0"/>
          </a:p>
          <a:p>
            <a:endParaRPr lang="sv-SE" dirty="0"/>
          </a:p>
        </p:txBody>
      </p:sp>
      <p:sp>
        <p:nvSpPr>
          <p:cNvPr id="4" name="Platshållare för bildnummer 3"/>
          <p:cNvSpPr>
            <a:spLocks noGrp="1"/>
          </p:cNvSpPr>
          <p:nvPr>
            <p:ph type="sldNum" sz="quarter" idx="5"/>
          </p:nvPr>
        </p:nvSpPr>
        <p:spPr/>
        <p:txBody>
          <a:bodyPr/>
          <a:lstStyle/>
          <a:p>
            <a:fld id="{9763E25A-E324-4600-B3A5-37CF1F67F622}" type="slidenum">
              <a:rPr lang="sv-SE" smtClean="0"/>
              <a:t>6</a:t>
            </a:fld>
            <a:endParaRPr lang="sv-SE"/>
          </a:p>
        </p:txBody>
      </p:sp>
    </p:spTree>
    <p:extLst>
      <p:ext uri="{BB962C8B-B14F-4D97-AF65-F5344CB8AC3E}">
        <p14:creationId xmlns:p14="http://schemas.microsoft.com/office/powerpoint/2010/main" val="1398195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latin typeface="Calibri" panose="020F0502020204030204" pitchFamily="34" charset="0"/>
                <a:ea typeface="Calibri" panose="020F0502020204030204" pitchFamily="34" charset="0"/>
                <a:cs typeface="Arial" panose="020B0604020202020204" pitchFamily="34" charset="0"/>
              </a:rPr>
              <a:t>Vårt förslag är att lägga bilden med analys och åtgärdsförslag tidigt i rapporten,</a:t>
            </a:r>
            <a:r>
              <a:rPr lang="sv-SE" sz="1200" dirty="0">
                <a:effectLst/>
                <a:latin typeface="Calibri" panose="020F0502020204030204" pitchFamily="34" charset="0"/>
                <a:ea typeface="Calibri" panose="020F0502020204030204" pitchFamily="34" charset="0"/>
                <a:cs typeface="Arial" panose="020B0604020202020204" pitchFamily="34" charset="0"/>
              </a:rPr>
              <a:t> för att direkt nå fram med viktiga budskap kring </a:t>
            </a:r>
            <a:r>
              <a:rPr lang="sv-SE" sz="1200" b="1" dirty="0">
                <a:effectLst/>
                <a:latin typeface="Calibri" panose="020F0502020204030204" pitchFamily="34" charset="0"/>
                <a:ea typeface="Calibri" panose="020F0502020204030204" pitchFamily="34" charset="0"/>
                <a:cs typeface="Arial" panose="020B0604020202020204" pitchFamily="34" charset="0"/>
              </a:rPr>
              <a:t>risk- och friskfaktorer</a:t>
            </a:r>
            <a:r>
              <a:rPr lang="sv-SE" sz="1200" dirty="0">
                <a:effectLst/>
                <a:latin typeface="Calibri" panose="020F0502020204030204" pitchFamily="34" charset="0"/>
                <a:ea typeface="Calibri" panose="020F0502020204030204" pitchFamily="34" charset="0"/>
                <a:cs typeface="Arial" panose="020B0604020202020204" pitchFamily="34" charset="0"/>
              </a:rPr>
              <a:t> i arbetsmiljön och vilka </a:t>
            </a:r>
            <a:r>
              <a:rPr lang="sv-SE" sz="1200" b="1" dirty="0">
                <a:effectLst/>
                <a:latin typeface="Calibri" panose="020F0502020204030204" pitchFamily="34" charset="0"/>
                <a:ea typeface="Calibri" panose="020F0502020204030204" pitchFamily="34" charset="0"/>
                <a:cs typeface="Arial" panose="020B0604020202020204" pitchFamily="34" charset="0"/>
              </a:rPr>
              <a:t>förebyggande åtgärder</a:t>
            </a:r>
            <a:r>
              <a:rPr lang="sv-SE" sz="1200" dirty="0">
                <a:effectLst/>
                <a:latin typeface="Calibri" panose="020F0502020204030204" pitchFamily="34" charset="0"/>
                <a:ea typeface="Calibri" panose="020F0502020204030204" pitchFamily="34" charset="0"/>
                <a:cs typeface="Arial" panose="020B0604020202020204" pitchFamily="34" charset="0"/>
              </a:rPr>
              <a:t> som kan rekommenderas. </a:t>
            </a:r>
            <a:r>
              <a:rPr lang="sv-SE" sz="1200" dirty="0">
                <a:latin typeface="Calibri" panose="020F0502020204030204" pitchFamily="34" charset="0"/>
                <a:ea typeface="Calibri" panose="020F0502020204030204" pitchFamily="34" charset="0"/>
                <a:cs typeface="Arial" panose="020B0604020202020204" pitchFamily="34" charset="0"/>
              </a:rPr>
              <a:t>S</a:t>
            </a:r>
            <a:r>
              <a:rPr lang="sv-SE" sz="1200" dirty="0">
                <a:effectLst/>
                <a:latin typeface="Calibri" panose="020F0502020204030204" pitchFamily="34" charset="0"/>
                <a:ea typeface="Calibri" panose="020F0502020204030204" pitchFamily="34" charset="0"/>
                <a:cs typeface="Arial" panose="020B0604020202020204" pitchFamily="34" charset="0"/>
              </a:rPr>
              <a:t>kapar nyfikenhet kring vilka resultat som ligger bakom rekommendationerna. </a:t>
            </a:r>
          </a:p>
          <a:p>
            <a:endParaRPr lang="sv-SE" sz="1200" dirty="0">
              <a:effectLst/>
              <a:latin typeface="Calibri" panose="020F0502020204030204" pitchFamily="34" charset="0"/>
              <a:ea typeface="Calibri" panose="020F0502020204030204" pitchFamily="34" charset="0"/>
              <a:cs typeface="Arial" panose="020B0604020202020204" pitchFamily="34" charset="0"/>
            </a:endParaRPr>
          </a:p>
          <a:p>
            <a:r>
              <a:rPr lang="sv-SE" sz="1200" dirty="0">
                <a:effectLst/>
                <a:latin typeface="Calibri" panose="020F0502020204030204" pitchFamily="34" charset="0"/>
                <a:ea typeface="Calibri" panose="020F0502020204030204" pitchFamily="34" charset="0"/>
                <a:cs typeface="Arial" panose="020B0604020202020204" pitchFamily="34" charset="0"/>
              </a:rPr>
              <a:t>Ni väljer själva om ni istället vill lägga bilden efter resultaten. </a:t>
            </a:r>
          </a:p>
          <a:p>
            <a:endParaRPr lang="sv-SE" sz="1200" dirty="0">
              <a:latin typeface="Calibri" panose="020F0502020204030204" pitchFamily="34" charset="0"/>
              <a:ea typeface="Calibri" panose="020F0502020204030204" pitchFamily="34" charset="0"/>
              <a:cs typeface="Arial" panose="020B0604020202020204" pitchFamily="34" charset="0"/>
            </a:endParaRPr>
          </a:p>
          <a:p>
            <a:r>
              <a:rPr lang="sv-SE" sz="1200" dirty="0">
                <a:effectLst/>
                <a:latin typeface="Calibri" panose="020F0502020204030204" pitchFamily="34" charset="0"/>
                <a:ea typeface="Calibri" panose="020F0502020204030204" pitchFamily="34" charset="0"/>
                <a:cs typeface="Arial" panose="020B0604020202020204" pitchFamily="34" charset="0"/>
              </a:rPr>
              <a:t>Ni väljer vilka rubriker som ska finnas med och tas bort i bilden. Ett råd kan vara att tydligt specificera vilka åtgärder som rekommenderas starkast, som man bör fokusera på. Ett annat råd kan vara att formulera åtgärderna utifrån om de SKA, BÖR eller KAN vidtas och gärna vilka effekter man förväntar sig. </a:t>
            </a:r>
          </a:p>
          <a:p>
            <a:endParaRPr lang="sv-SE" dirty="0"/>
          </a:p>
          <a:p>
            <a:endParaRPr lang="sv-SE" dirty="0"/>
          </a:p>
        </p:txBody>
      </p:sp>
      <p:sp>
        <p:nvSpPr>
          <p:cNvPr id="4" name="Platshållare för bildnummer 3"/>
          <p:cNvSpPr>
            <a:spLocks noGrp="1"/>
          </p:cNvSpPr>
          <p:nvPr>
            <p:ph type="sldNum" sz="quarter" idx="5"/>
          </p:nvPr>
        </p:nvSpPr>
        <p:spPr/>
        <p:txBody>
          <a:bodyPr/>
          <a:lstStyle/>
          <a:p>
            <a:fld id="{9763E25A-E324-4600-B3A5-37CF1F67F622}" type="slidenum">
              <a:rPr lang="sv-SE" smtClean="0"/>
              <a:t>7</a:t>
            </a:fld>
            <a:endParaRPr lang="sv-SE"/>
          </a:p>
        </p:txBody>
      </p:sp>
    </p:spTree>
    <p:extLst>
      <p:ext uri="{BB962C8B-B14F-4D97-AF65-F5344CB8AC3E}">
        <p14:creationId xmlns:p14="http://schemas.microsoft.com/office/powerpoint/2010/main" val="645161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Stöd till den här bilden får man genom att ta ut deltagarnas kommentarer under ikonen ”Se deltagare och anteckningar” längst upp till höger och göra val vilka kommentarer man vill se. </a:t>
            </a:r>
          </a:p>
        </p:txBody>
      </p:sp>
      <p:sp>
        <p:nvSpPr>
          <p:cNvPr id="4" name="Platshållare för bildnummer 3"/>
          <p:cNvSpPr>
            <a:spLocks noGrp="1"/>
          </p:cNvSpPr>
          <p:nvPr>
            <p:ph type="sldNum" sz="quarter" idx="5"/>
          </p:nvPr>
        </p:nvSpPr>
        <p:spPr/>
        <p:txBody>
          <a:bodyPr/>
          <a:lstStyle/>
          <a:p>
            <a:fld id="{9763E25A-E324-4600-B3A5-37CF1F67F622}" type="slidenum">
              <a:rPr lang="sv-SE" smtClean="0"/>
              <a:t>8</a:t>
            </a:fld>
            <a:endParaRPr lang="sv-SE"/>
          </a:p>
        </p:txBody>
      </p:sp>
    </p:spTree>
    <p:extLst>
      <p:ext uri="{BB962C8B-B14F-4D97-AF65-F5344CB8AC3E}">
        <p14:creationId xmlns:p14="http://schemas.microsoft.com/office/powerpoint/2010/main" val="2925538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Diagrammet visar hur stor andel som anger att de haft besvär de senaste 12 månaderna respektive senaste 7 dagarna. I rutan till höger ses hur stor andel av de deltagare som svarat att de haft besvär se senaste 7 dagarna, som uppger att besvären har orsakats av, eller påverkas av, nuvarande arbetsuppgifter. Om det står 12 % i rutan är det alltså INTE 12 % av samtliga deltagare, utan 12 % av dem som haft besvär senaste veckan. </a:t>
            </a:r>
          </a:p>
          <a:p>
            <a:endParaRPr lang="sv-SE" dirty="0"/>
          </a:p>
        </p:txBody>
      </p:sp>
      <p:sp>
        <p:nvSpPr>
          <p:cNvPr id="4" name="Platshållare för bildnummer 3"/>
          <p:cNvSpPr>
            <a:spLocks noGrp="1"/>
          </p:cNvSpPr>
          <p:nvPr>
            <p:ph type="sldNum" sz="quarter" idx="5"/>
          </p:nvPr>
        </p:nvSpPr>
        <p:spPr/>
        <p:txBody>
          <a:bodyPr/>
          <a:lstStyle/>
          <a:p>
            <a:fld id="{9763E25A-E324-4600-B3A5-37CF1F67F622}" type="slidenum">
              <a:rPr lang="sv-SE" smtClean="0"/>
              <a:t>12</a:t>
            </a:fld>
            <a:endParaRPr lang="sv-SE"/>
          </a:p>
        </p:txBody>
      </p:sp>
    </p:spTree>
    <p:extLst>
      <p:ext uri="{BB962C8B-B14F-4D97-AF65-F5344CB8AC3E}">
        <p14:creationId xmlns:p14="http://schemas.microsoft.com/office/powerpoint/2010/main" val="680291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Diagrammet visar hur stor andel som anger att de haft besvär de senaste 12 månaderna respektive senaste 7 dagarna. I rutan till höger ses hur stor andel av de deltagare som svarat att de haft besvär se senaste 7 dagarna, som uppger att besvären har orsakats av, eller påverkas av, nuvarande arbetsuppgifter. Om det står 12 % i rutan är det alltså INTE 12 % av samtliga deltagare, utan 12 % av dem som haft besvär senaste veckan. </a:t>
            </a:r>
          </a:p>
          <a:p>
            <a:endParaRPr lang="sv-SE" dirty="0"/>
          </a:p>
          <a:p>
            <a:endParaRPr lang="sv-SE" dirty="0"/>
          </a:p>
        </p:txBody>
      </p:sp>
      <p:sp>
        <p:nvSpPr>
          <p:cNvPr id="4" name="Platshållare för bildnummer 3"/>
          <p:cNvSpPr>
            <a:spLocks noGrp="1"/>
          </p:cNvSpPr>
          <p:nvPr>
            <p:ph type="sldNum" sz="quarter" idx="5"/>
          </p:nvPr>
        </p:nvSpPr>
        <p:spPr/>
        <p:txBody>
          <a:bodyPr/>
          <a:lstStyle/>
          <a:p>
            <a:fld id="{9763E25A-E324-4600-B3A5-37CF1F67F622}" type="slidenum">
              <a:rPr lang="sv-SE" smtClean="0"/>
              <a:t>13</a:t>
            </a:fld>
            <a:endParaRPr lang="sv-SE"/>
          </a:p>
        </p:txBody>
      </p:sp>
    </p:spTree>
    <p:extLst>
      <p:ext uri="{BB962C8B-B14F-4D97-AF65-F5344CB8AC3E}">
        <p14:creationId xmlns:p14="http://schemas.microsoft.com/office/powerpoint/2010/main" val="3053597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bwMode="white">
          <a:xfrm>
            <a:off x="1524000" y="1122363"/>
            <a:ext cx="9144000" cy="2387600"/>
          </a:xfrm>
          <a:ln>
            <a:headEnd type="none"/>
            <a:tailEnd type="none"/>
          </a:ln>
        </p:spPr>
        <p:txBody>
          <a:bodyPr wrap="square" anchor="b"/>
          <a:lstStyle>
            <a:lvl1pPr algn="ctr">
              <a:defRPr sz="6000" dirty="0"/>
            </a:lvl1pPr>
          </a:lstStyle>
          <a:p>
            <a:r>
              <a:rPr lang="en-US" dirty="0"/>
              <a:t>Click to edit Master title style</a:t>
            </a:r>
          </a:p>
        </p:txBody>
      </p:sp>
      <p:sp>
        <p:nvSpPr>
          <p:cNvPr id="3" name="Subtitle 2"/>
          <p:cNvSpPr>
            <a:spLocks noGrp="1"/>
          </p:cNvSpPr>
          <p:nvPr>
            <p:ph type="subTitle" idx="1"/>
          </p:nvPr>
        </p:nvSpPr>
        <p:spPr bwMode="white">
          <a:xfrm>
            <a:off x="1524000" y="3602038"/>
            <a:ext cx="9144000" cy="1655762"/>
          </a:xfrm>
          <a:ln>
            <a:headEnd type="none"/>
            <a:tailEnd type="none"/>
          </a:ln>
        </p:spPr>
        <p:txBody>
          <a:bodyPr wrap="square"/>
          <a:lstStyle>
            <a:lvl1pPr marL="0" indent="0" algn="ctr">
              <a:buNone/>
              <a:defRPr sz="2400" dirty="0"/>
            </a:lvl1pPr>
            <a:lvl2pPr marL="457200" indent="0" algn="ctr">
              <a:buNone/>
              <a:defRPr sz="2000" dirty="0"/>
            </a:lvl2pPr>
            <a:lvl3pPr marL="914400" indent="0" algn="ctr">
              <a:buNone/>
              <a:defRPr sz="1800" dirty="0"/>
            </a:lvl3pPr>
            <a:lvl4pPr marL="1371600" indent="0" algn="ctr">
              <a:buNone/>
              <a:defRPr sz="1600" dirty="0"/>
            </a:lvl4pPr>
            <a:lvl5pPr marL="1828800" indent="0" algn="ctr">
              <a:buNone/>
              <a:defRPr sz="1600" dirty="0"/>
            </a:lvl5pPr>
            <a:lvl6pPr marL="2286000" indent="0" algn="ctr">
              <a:buNone/>
              <a:defRPr sz="1600" dirty="0"/>
            </a:lvl6pPr>
            <a:lvl7pPr marL="2743200" indent="0" algn="ctr">
              <a:buNone/>
              <a:defRPr sz="1600" dirty="0"/>
            </a:lvl7pPr>
            <a:lvl8pPr marL="3200400" indent="0" algn="ctr">
              <a:buNone/>
              <a:defRPr sz="1600" dirty="0"/>
            </a:lvl8pPr>
            <a:lvl9pPr marL="3657600" indent="0" algn="ctr">
              <a:buNone/>
              <a:defRPr sz="1600" dirty="0"/>
            </a:lvl9pPr>
          </a:lstStyle>
          <a:p>
            <a:r>
              <a:rPr lang="en-US" dirty="0"/>
              <a:t>Click to edit Master subtitle style</a:t>
            </a:r>
          </a:p>
        </p:txBody>
      </p:sp>
      <p:sp>
        <p:nvSpPr>
          <p:cNvPr id="4" name="Date Placeholder 3"/>
          <p:cNvSpPr>
            <a:spLocks noGrp="1"/>
          </p:cNvSpPr>
          <p:nvPr>
            <p:ph type="dt" sz="half" idx="10"/>
          </p:nvPr>
        </p:nvSpPr>
        <p:spPr bwMode="white">
          <a:ln>
            <a:headEnd type="none"/>
            <a:tailEnd type="none"/>
          </a:ln>
        </p:spPr>
        <p:txBody>
          <a:bodyPr wrap="square"/>
          <a:lstStyle/>
          <a:p>
            <a:fld id="{D4630D1D-EC81-4D12-BBAE-7AD5C46FE905}" type="datetimeFigureOut">
              <a:rPr lang="en-US" dirty="0"/>
              <a:t>4/4/2024</a:t>
            </a:fld>
            <a:endParaRPr lang="en-US" dirty="0"/>
          </a:p>
        </p:txBody>
      </p:sp>
      <p:sp>
        <p:nvSpPr>
          <p:cNvPr id="5" name="Footer Placeholder 4"/>
          <p:cNvSpPr>
            <a:spLocks noGrp="1"/>
          </p:cNvSpPr>
          <p:nvPr>
            <p:ph type="ftr" sz="quarter" idx="11"/>
          </p:nvPr>
        </p:nvSpPr>
        <p:spPr bwMode="white">
          <a:ln>
            <a:headEnd type="none"/>
            <a:tailEnd type="none"/>
          </a:ln>
        </p:spPr>
        <p:txBody>
          <a:bodyPr wrap="square"/>
          <a:lstStyle/>
          <a:p>
            <a:endParaRPr lang="en-US" dirty="0"/>
          </a:p>
        </p:txBody>
      </p:sp>
      <p:sp>
        <p:nvSpPr>
          <p:cNvPr id="6" name="Slide Number Placeholder 5"/>
          <p:cNvSpPr>
            <a:spLocks noGrp="1"/>
          </p:cNvSpPr>
          <p:nvPr>
            <p:ph type="sldNum" sz="quarter" idx="12"/>
          </p:nvPr>
        </p:nvSpPr>
        <p:spPr bwMode="white">
          <a:ln>
            <a:headEnd type="none"/>
            <a:tailEnd type="none"/>
          </a:ln>
        </p:spPr>
        <p:txBody>
          <a:bodyPr wrap="square"/>
          <a:lstStyle/>
          <a:p>
            <a:fld id="{E1CC4C9C-B29E-4E68-9F89-CA7A1621DE94}"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bwMode="white">
          <a:ln>
            <a:headEnd type="none"/>
            <a:tailEnd type="none"/>
          </a:ln>
        </p:spPr>
        <p:txBody>
          <a:bodyPr wrap="square"/>
          <a:lstStyle/>
          <a:p>
            <a:r>
              <a:rPr lang="en-US" dirty="0"/>
              <a:t>Click to edit Master title style</a:t>
            </a:r>
          </a:p>
        </p:txBody>
      </p:sp>
      <p:sp>
        <p:nvSpPr>
          <p:cNvPr id="3" name="Vertical Text Placeholder 2"/>
          <p:cNvSpPr>
            <a:spLocks noGrp="1"/>
          </p:cNvSpPr>
          <p:nvPr>
            <p:ph type="body" orient="vert" idx="1"/>
          </p:nvPr>
        </p:nvSpPr>
        <p:spPr bwMode="white">
          <a:ln>
            <a:headEnd type="none"/>
            <a:tailEnd type="none"/>
          </a:ln>
        </p:spPr>
        <p:txBody>
          <a:bodyPr vert="eaVert" wrap="square"/>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bwMode="white">
          <a:ln>
            <a:headEnd type="none"/>
            <a:tailEnd type="none"/>
          </a:ln>
        </p:spPr>
        <p:txBody>
          <a:bodyPr wrap="square"/>
          <a:lstStyle/>
          <a:p>
            <a:fld id="{D4630D1D-EC81-4D12-BBAE-7AD5C46FE905}" type="datetimeFigureOut">
              <a:rPr lang="en-US" dirty="0"/>
              <a:t>4/4/2024</a:t>
            </a:fld>
            <a:endParaRPr lang="en-US" dirty="0"/>
          </a:p>
        </p:txBody>
      </p:sp>
      <p:sp>
        <p:nvSpPr>
          <p:cNvPr id="5" name="Footer Placeholder 4"/>
          <p:cNvSpPr>
            <a:spLocks noGrp="1"/>
          </p:cNvSpPr>
          <p:nvPr>
            <p:ph type="ftr" sz="quarter" idx="11"/>
          </p:nvPr>
        </p:nvSpPr>
        <p:spPr bwMode="white">
          <a:ln>
            <a:headEnd type="none"/>
            <a:tailEnd type="none"/>
          </a:ln>
        </p:spPr>
        <p:txBody>
          <a:bodyPr wrap="square"/>
          <a:lstStyle/>
          <a:p>
            <a:endParaRPr lang="en-US" dirty="0"/>
          </a:p>
        </p:txBody>
      </p:sp>
      <p:sp>
        <p:nvSpPr>
          <p:cNvPr id="6" name="Slide Number Placeholder 5"/>
          <p:cNvSpPr>
            <a:spLocks noGrp="1"/>
          </p:cNvSpPr>
          <p:nvPr>
            <p:ph type="sldNum" sz="quarter" idx="12"/>
          </p:nvPr>
        </p:nvSpPr>
        <p:spPr bwMode="white">
          <a:ln>
            <a:headEnd type="none"/>
            <a:tailEnd type="none"/>
          </a:ln>
        </p:spPr>
        <p:txBody>
          <a:bodyPr wrap="square"/>
          <a:lstStyle/>
          <a:p>
            <a:fld id="{E1CC4C9C-B29E-4E68-9F89-CA7A1621DE9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bwMode="white">
          <a:xfrm>
            <a:off x="8724900" y="365125"/>
            <a:ext cx="2628900" cy="5811838"/>
          </a:xfrm>
          <a:ln>
            <a:headEnd type="none"/>
            <a:tailEnd type="none"/>
          </a:ln>
        </p:spPr>
        <p:txBody>
          <a:bodyPr vert="eaVert" wrap="square"/>
          <a:lstStyle/>
          <a:p>
            <a:r>
              <a:rPr lang="en-US" dirty="0"/>
              <a:t>Click to edit Master title style</a:t>
            </a:r>
          </a:p>
        </p:txBody>
      </p:sp>
      <p:sp>
        <p:nvSpPr>
          <p:cNvPr id="3" name="Vertical Text Placeholder 2"/>
          <p:cNvSpPr>
            <a:spLocks noGrp="1"/>
          </p:cNvSpPr>
          <p:nvPr>
            <p:ph type="body" orient="vert" idx="1"/>
          </p:nvPr>
        </p:nvSpPr>
        <p:spPr bwMode="white">
          <a:xfrm>
            <a:off x="838200" y="365125"/>
            <a:ext cx="7734300" cy="5811838"/>
          </a:xfrm>
          <a:ln>
            <a:headEnd type="none"/>
            <a:tailEnd type="none"/>
          </a:ln>
        </p:spPr>
        <p:txBody>
          <a:bodyPr vert="eaVert" wrap="square"/>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bwMode="white">
          <a:ln>
            <a:headEnd type="none"/>
            <a:tailEnd type="none"/>
          </a:ln>
        </p:spPr>
        <p:txBody>
          <a:bodyPr wrap="square"/>
          <a:lstStyle/>
          <a:p>
            <a:fld id="{D4630D1D-EC81-4D12-BBAE-7AD5C46FE905}" type="datetimeFigureOut">
              <a:rPr lang="en-US" dirty="0"/>
              <a:t>4/4/2024</a:t>
            </a:fld>
            <a:endParaRPr lang="en-US" dirty="0"/>
          </a:p>
        </p:txBody>
      </p:sp>
      <p:sp>
        <p:nvSpPr>
          <p:cNvPr id="5" name="Footer Placeholder 4"/>
          <p:cNvSpPr>
            <a:spLocks noGrp="1"/>
          </p:cNvSpPr>
          <p:nvPr>
            <p:ph type="ftr" sz="quarter" idx="11"/>
          </p:nvPr>
        </p:nvSpPr>
        <p:spPr bwMode="white">
          <a:ln>
            <a:headEnd type="none"/>
            <a:tailEnd type="none"/>
          </a:ln>
        </p:spPr>
        <p:txBody>
          <a:bodyPr wrap="square"/>
          <a:lstStyle/>
          <a:p>
            <a:endParaRPr lang="en-US" dirty="0"/>
          </a:p>
        </p:txBody>
      </p:sp>
      <p:sp>
        <p:nvSpPr>
          <p:cNvPr id="6" name="Slide Number Placeholder 5"/>
          <p:cNvSpPr>
            <a:spLocks noGrp="1"/>
          </p:cNvSpPr>
          <p:nvPr>
            <p:ph type="sldNum" sz="quarter" idx="12"/>
          </p:nvPr>
        </p:nvSpPr>
        <p:spPr bwMode="white">
          <a:ln>
            <a:headEnd type="none"/>
            <a:tailEnd type="none"/>
          </a:ln>
        </p:spPr>
        <p:txBody>
          <a:bodyPr wrap="square"/>
          <a:lstStyle/>
          <a:p>
            <a:fld id="{E1CC4C9C-B29E-4E68-9F89-CA7A1621DE94}"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a:ln>
            <a:headEnd type="none"/>
            <a:tailEnd type="none"/>
          </a:ln>
        </p:spPr>
        <p:txBody>
          <a:bodyPr wrap="square"/>
          <a:lstStyle/>
          <a:p>
            <a:r>
              <a:rPr lang="en-US" dirty="0"/>
              <a:t>Click to edit Master title style</a:t>
            </a:r>
          </a:p>
        </p:txBody>
      </p:sp>
      <p:sp>
        <p:nvSpPr>
          <p:cNvPr id="3" name="Content Placeholder 2"/>
          <p:cNvSpPr>
            <a:spLocks noGrp="1"/>
          </p:cNvSpPr>
          <p:nvPr>
            <p:ph idx="1"/>
          </p:nvPr>
        </p:nvSpPr>
        <p:spPr bwMode="white">
          <a:ln>
            <a:headEnd type="none"/>
            <a:tailEnd type="none"/>
          </a:ln>
        </p:spPr>
        <p:txBody>
          <a:bodyPr wrap="square"/>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bwMode="white">
          <a:ln>
            <a:headEnd type="none"/>
            <a:tailEnd type="none"/>
          </a:ln>
        </p:spPr>
        <p:txBody>
          <a:bodyPr wrap="square"/>
          <a:lstStyle/>
          <a:p>
            <a:fld id="{D4630D1D-EC81-4D12-BBAE-7AD5C46FE905}" type="datetimeFigureOut">
              <a:rPr lang="en-US" dirty="0"/>
              <a:t>4/4/2024</a:t>
            </a:fld>
            <a:endParaRPr lang="en-US" dirty="0"/>
          </a:p>
        </p:txBody>
      </p:sp>
      <p:sp>
        <p:nvSpPr>
          <p:cNvPr id="5" name="Footer Placeholder 4"/>
          <p:cNvSpPr>
            <a:spLocks noGrp="1"/>
          </p:cNvSpPr>
          <p:nvPr>
            <p:ph type="ftr" sz="quarter" idx="11"/>
          </p:nvPr>
        </p:nvSpPr>
        <p:spPr bwMode="white">
          <a:ln>
            <a:headEnd type="none"/>
            <a:tailEnd type="none"/>
          </a:ln>
        </p:spPr>
        <p:txBody>
          <a:bodyPr wrap="square"/>
          <a:lstStyle/>
          <a:p>
            <a:endParaRPr lang="en-US" dirty="0"/>
          </a:p>
        </p:txBody>
      </p:sp>
      <p:sp>
        <p:nvSpPr>
          <p:cNvPr id="6" name="Slide Number Placeholder 5"/>
          <p:cNvSpPr>
            <a:spLocks noGrp="1"/>
          </p:cNvSpPr>
          <p:nvPr>
            <p:ph type="sldNum" sz="quarter" idx="12"/>
          </p:nvPr>
        </p:nvSpPr>
        <p:spPr bwMode="white">
          <a:ln>
            <a:headEnd type="none"/>
            <a:tailEnd type="none"/>
          </a:ln>
        </p:spPr>
        <p:txBody>
          <a:bodyPr wrap="square"/>
          <a:lstStyle/>
          <a:p>
            <a:fld id="{E1CC4C9C-B29E-4E68-9F89-CA7A1621DE9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831850" y="1709738"/>
            <a:ext cx="10515600" cy="2852737"/>
          </a:xfrm>
          <a:ln>
            <a:headEnd type="none"/>
            <a:tailEnd type="none"/>
          </a:ln>
        </p:spPr>
        <p:txBody>
          <a:bodyPr wrap="square" anchor="b"/>
          <a:lstStyle>
            <a:lvl1pPr>
              <a:defRPr sz="6000" dirty="0"/>
            </a:lvl1pPr>
          </a:lstStyle>
          <a:p>
            <a:r>
              <a:rPr lang="en-US" dirty="0"/>
              <a:t>Click to edit Master title style</a:t>
            </a:r>
          </a:p>
        </p:txBody>
      </p:sp>
      <p:sp>
        <p:nvSpPr>
          <p:cNvPr id="3" name="Text Placeholder 2"/>
          <p:cNvSpPr>
            <a:spLocks noGrp="1"/>
          </p:cNvSpPr>
          <p:nvPr>
            <p:ph type="body" idx="1"/>
          </p:nvPr>
        </p:nvSpPr>
        <p:spPr bwMode="white">
          <a:xfrm>
            <a:off x="831850" y="4589463"/>
            <a:ext cx="10515600" cy="1500187"/>
          </a:xfrm>
          <a:ln>
            <a:headEnd type="none"/>
            <a:tailEnd type="none"/>
          </a:ln>
        </p:spPr>
        <p:txBody>
          <a:bodyPr wrap="square"/>
          <a:lstStyle>
            <a:lvl1pPr marL="0" indent="0">
              <a:buNone/>
              <a:defRPr sz="2400" dirty="0">
                <a:solidFill>
                  <a:schemeClr val="tx1">
                    <a:tint val="75000"/>
                  </a:schemeClr>
                </a:solidFill>
              </a:defRPr>
            </a:lvl1pPr>
            <a:lvl2pPr marL="457200" indent="0">
              <a:buNone/>
              <a:defRPr sz="2000" dirty="0">
                <a:solidFill>
                  <a:schemeClr val="tx1">
                    <a:tint val="75000"/>
                  </a:schemeClr>
                </a:solidFill>
              </a:defRPr>
            </a:lvl2pPr>
            <a:lvl3pPr marL="914400" indent="0">
              <a:buNone/>
              <a:defRPr sz="1800" dirty="0">
                <a:solidFill>
                  <a:schemeClr val="tx1">
                    <a:tint val="75000"/>
                  </a:schemeClr>
                </a:solidFill>
              </a:defRPr>
            </a:lvl3pPr>
            <a:lvl4pPr marL="1371600" indent="0">
              <a:buNone/>
              <a:defRPr sz="1600" dirty="0">
                <a:solidFill>
                  <a:schemeClr val="tx1">
                    <a:tint val="75000"/>
                  </a:schemeClr>
                </a:solidFill>
              </a:defRPr>
            </a:lvl4pPr>
            <a:lvl5pPr marL="1828800" indent="0">
              <a:buNone/>
              <a:defRPr sz="1600" dirty="0">
                <a:solidFill>
                  <a:schemeClr val="tx1">
                    <a:tint val="75000"/>
                  </a:schemeClr>
                </a:solidFill>
              </a:defRPr>
            </a:lvl5pPr>
            <a:lvl6pPr marL="2286000" indent="0">
              <a:buNone/>
              <a:defRPr sz="1600" dirty="0">
                <a:solidFill>
                  <a:schemeClr val="tx1">
                    <a:tint val="75000"/>
                  </a:schemeClr>
                </a:solidFill>
              </a:defRPr>
            </a:lvl6pPr>
            <a:lvl7pPr marL="2743200" indent="0">
              <a:buNone/>
              <a:defRPr sz="1600" dirty="0">
                <a:solidFill>
                  <a:schemeClr val="tx1">
                    <a:tint val="75000"/>
                  </a:schemeClr>
                </a:solidFill>
              </a:defRPr>
            </a:lvl7pPr>
            <a:lvl8pPr marL="3200400" indent="0">
              <a:buNone/>
              <a:defRPr sz="1600" dirty="0">
                <a:solidFill>
                  <a:schemeClr val="tx1">
                    <a:tint val="75000"/>
                  </a:schemeClr>
                </a:solidFill>
              </a:defRPr>
            </a:lvl8pPr>
            <a:lvl9pPr marL="3657600" indent="0">
              <a:buNone/>
              <a:defRPr sz="1600" dirty="0">
                <a:solidFill>
                  <a:schemeClr val="tx1">
                    <a:tint val="75000"/>
                  </a:schemeClr>
                </a:solidFill>
              </a:defRPr>
            </a:lvl9pPr>
          </a:lstStyle>
          <a:p>
            <a:r>
              <a:rPr lang="en-US" dirty="0"/>
              <a:t>Click to edit Master text styles</a:t>
            </a:r>
          </a:p>
        </p:txBody>
      </p:sp>
      <p:sp>
        <p:nvSpPr>
          <p:cNvPr id="4" name="Date Placeholder 3"/>
          <p:cNvSpPr>
            <a:spLocks noGrp="1"/>
          </p:cNvSpPr>
          <p:nvPr>
            <p:ph type="dt" sz="half" idx="10"/>
          </p:nvPr>
        </p:nvSpPr>
        <p:spPr bwMode="white">
          <a:ln>
            <a:headEnd type="none"/>
            <a:tailEnd type="none"/>
          </a:ln>
        </p:spPr>
        <p:txBody>
          <a:bodyPr wrap="square"/>
          <a:lstStyle/>
          <a:p>
            <a:fld id="{D4630D1D-EC81-4D12-BBAE-7AD5C46FE905}" type="datetimeFigureOut">
              <a:rPr lang="en-US" dirty="0"/>
              <a:t>4/4/2024</a:t>
            </a:fld>
            <a:endParaRPr lang="en-US" dirty="0"/>
          </a:p>
        </p:txBody>
      </p:sp>
      <p:sp>
        <p:nvSpPr>
          <p:cNvPr id="5" name="Footer Placeholder 4"/>
          <p:cNvSpPr>
            <a:spLocks noGrp="1"/>
          </p:cNvSpPr>
          <p:nvPr>
            <p:ph type="ftr" sz="quarter" idx="11"/>
          </p:nvPr>
        </p:nvSpPr>
        <p:spPr bwMode="white">
          <a:ln>
            <a:headEnd type="none"/>
            <a:tailEnd type="none"/>
          </a:ln>
        </p:spPr>
        <p:txBody>
          <a:bodyPr wrap="square"/>
          <a:lstStyle/>
          <a:p>
            <a:endParaRPr lang="en-US" dirty="0"/>
          </a:p>
        </p:txBody>
      </p:sp>
      <p:sp>
        <p:nvSpPr>
          <p:cNvPr id="6" name="Slide Number Placeholder 5"/>
          <p:cNvSpPr>
            <a:spLocks noGrp="1"/>
          </p:cNvSpPr>
          <p:nvPr>
            <p:ph type="sldNum" sz="quarter" idx="12"/>
          </p:nvPr>
        </p:nvSpPr>
        <p:spPr bwMode="white">
          <a:ln>
            <a:headEnd type="none"/>
            <a:tailEnd type="none"/>
          </a:ln>
        </p:spPr>
        <p:txBody>
          <a:bodyPr wrap="square"/>
          <a:lstStyle/>
          <a:p>
            <a:fld id="{E1CC4C9C-B29E-4E68-9F89-CA7A1621DE94}"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2" name="Title 1"/>
          <p:cNvSpPr>
            <a:spLocks noGrp="1"/>
          </p:cNvSpPr>
          <p:nvPr>
            <p:ph type="title"/>
          </p:nvPr>
        </p:nvSpPr>
        <p:spPr bwMode="white">
          <a:ln>
            <a:headEnd type="none"/>
            <a:tailEnd type="none"/>
          </a:ln>
        </p:spPr>
        <p:txBody>
          <a:bodyPr wrap="square"/>
          <a:lstStyle/>
          <a:p>
            <a:r>
              <a:rPr lang="en-US" dirty="0"/>
              <a:t>Click to edit Master title style</a:t>
            </a:r>
          </a:p>
        </p:txBody>
      </p:sp>
      <p:sp>
        <p:nvSpPr>
          <p:cNvPr id="3" name="Content Placeholder 2"/>
          <p:cNvSpPr>
            <a:spLocks noGrp="1"/>
          </p:cNvSpPr>
          <p:nvPr>
            <p:ph sz="half" idx="1"/>
          </p:nvPr>
        </p:nvSpPr>
        <p:spPr bwMode="white">
          <a:xfrm>
            <a:off x="838200" y="1825625"/>
            <a:ext cx="5181600" cy="4351338"/>
          </a:xfrm>
          <a:ln>
            <a:headEnd type="none"/>
            <a:tailEnd type="none"/>
          </a:ln>
        </p:spPr>
        <p:txBody>
          <a:bodyPr wrap="square"/>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bwMode="white">
          <a:xfrm>
            <a:off x="6172200" y="1825625"/>
            <a:ext cx="5181600" cy="4351338"/>
          </a:xfrm>
          <a:ln>
            <a:headEnd type="none"/>
            <a:tailEnd type="none"/>
          </a:ln>
        </p:spPr>
        <p:txBody>
          <a:bodyPr wrap="square"/>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bwMode="white">
          <a:ln>
            <a:headEnd type="none"/>
            <a:tailEnd type="none"/>
          </a:ln>
        </p:spPr>
        <p:txBody>
          <a:bodyPr wrap="square"/>
          <a:lstStyle/>
          <a:p>
            <a:fld id="{D4630D1D-EC81-4D12-BBAE-7AD5C46FE905}" type="datetimeFigureOut">
              <a:rPr lang="en-US" dirty="0"/>
              <a:t>4/4/2024</a:t>
            </a:fld>
            <a:endParaRPr lang="en-US" dirty="0"/>
          </a:p>
        </p:txBody>
      </p:sp>
      <p:sp>
        <p:nvSpPr>
          <p:cNvPr id="6" name="Footer Placeholder 5"/>
          <p:cNvSpPr>
            <a:spLocks noGrp="1"/>
          </p:cNvSpPr>
          <p:nvPr>
            <p:ph type="ftr" sz="quarter" idx="11"/>
          </p:nvPr>
        </p:nvSpPr>
        <p:spPr bwMode="white">
          <a:ln>
            <a:headEnd type="none"/>
            <a:tailEnd type="none"/>
          </a:ln>
        </p:spPr>
        <p:txBody>
          <a:bodyPr wrap="square"/>
          <a:lstStyle/>
          <a:p>
            <a:endParaRPr lang="en-US" dirty="0"/>
          </a:p>
        </p:txBody>
      </p:sp>
      <p:sp>
        <p:nvSpPr>
          <p:cNvPr id="7" name="Slide Number Placeholder 6"/>
          <p:cNvSpPr>
            <a:spLocks noGrp="1"/>
          </p:cNvSpPr>
          <p:nvPr>
            <p:ph type="sldNum" sz="quarter" idx="12"/>
          </p:nvPr>
        </p:nvSpPr>
        <p:spPr bwMode="white">
          <a:ln>
            <a:headEnd type="none"/>
            <a:tailEnd type="none"/>
          </a:ln>
        </p:spPr>
        <p:txBody>
          <a:bodyPr wrap="square"/>
          <a:lstStyle/>
          <a:p>
            <a:fld id="{E1CC4C9C-B29E-4E68-9F89-CA7A1621DE94}"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omparison">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839788" y="365125"/>
            <a:ext cx="10515600" cy="1325563"/>
          </a:xfrm>
          <a:ln>
            <a:headEnd type="none"/>
            <a:tailEnd type="none"/>
          </a:ln>
        </p:spPr>
        <p:txBody>
          <a:bodyPr wrap="square"/>
          <a:lstStyle/>
          <a:p>
            <a:r>
              <a:rPr lang="en-US" dirty="0"/>
              <a:t>Click to edit Master title style</a:t>
            </a:r>
          </a:p>
        </p:txBody>
      </p:sp>
      <p:sp>
        <p:nvSpPr>
          <p:cNvPr id="3" name="Text Placeholder 2"/>
          <p:cNvSpPr>
            <a:spLocks noGrp="1"/>
          </p:cNvSpPr>
          <p:nvPr>
            <p:ph type="body" idx="1"/>
          </p:nvPr>
        </p:nvSpPr>
        <p:spPr bwMode="white">
          <a:xfrm>
            <a:off x="839788" y="1681163"/>
            <a:ext cx="5157787" cy="823912"/>
          </a:xfrm>
          <a:ln>
            <a:headEnd type="none"/>
            <a:tailEnd type="none"/>
          </a:ln>
        </p:spPr>
        <p:txBody>
          <a:bodyPr wrap="square" anchor="b"/>
          <a:lstStyle>
            <a:lvl1pPr marL="0" indent="0">
              <a:buNone/>
              <a:defRPr sz="2400" b="1" dirty="0"/>
            </a:lvl1pPr>
            <a:lvl2pPr marL="457200" indent="0">
              <a:buNone/>
              <a:defRPr sz="2000" b="1" dirty="0"/>
            </a:lvl2pPr>
            <a:lvl3pPr marL="914400" indent="0">
              <a:buNone/>
              <a:defRPr sz="1800" b="1" dirty="0"/>
            </a:lvl3pPr>
            <a:lvl4pPr marL="1371600" indent="0">
              <a:buNone/>
              <a:defRPr sz="1600" b="1" dirty="0"/>
            </a:lvl4pPr>
            <a:lvl5pPr marL="1828800" indent="0">
              <a:buNone/>
              <a:defRPr sz="1600" b="1" dirty="0"/>
            </a:lvl5pPr>
            <a:lvl6pPr marL="2286000" indent="0">
              <a:buNone/>
              <a:defRPr sz="1600" b="1" dirty="0"/>
            </a:lvl6pPr>
            <a:lvl7pPr marL="2743200" indent="0">
              <a:buNone/>
              <a:defRPr sz="1600" b="1" dirty="0"/>
            </a:lvl7pPr>
            <a:lvl8pPr marL="3200400" indent="0">
              <a:buNone/>
              <a:defRPr sz="1600" b="1" dirty="0"/>
            </a:lvl8pPr>
            <a:lvl9pPr marL="3657600" indent="0">
              <a:buNone/>
              <a:defRPr sz="1600" b="1" dirty="0"/>
            </a:lvl9pPr>
          </a:lstStyle>
          <a:p>
            <a:r>
              <a:rPr lang="en-US" dirty="0"/>
              <a:t>Click to edit Master text styles</a:t>
            </a:r>
          </a:p>
        </p:txBody>
      </p:sp>
      <p:sp>
        <p:nvSpPr>
          <p:cNvPr id="4" name="Content Placeholder 3"/>
          <p:cNvSpPr>
            <a:spLocks noGrp="1"/>
          </p:cNvSpPr>
          <p:nvPr>
            <p:ph sz="half" idx="2"/>
          </p:nvPr>
        </p:nvSpPr>
        <p:spPr bwMode="white">
          <a:xfrm>
            <a:off x="839788" y="2505075"/>
            <a:ext cx="5157787" cy="3684588"/>
          </a:xfrm>
          <a:ln>
            <a:headEnd type="none"/>
            <a:tailEnd type="none"/>
          </a:ln>
        </p:spPr>
        <p:txBody>
          <a:bodyPr wrap="square"/>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bwMode="white">
          <a:xfrm>
            <a:off x="6172200" y="1681163"/>
            <a:ext cx="5183188" cy="823912"/>
          </a:xfrm>
          <a:ln>
            <a:headEnd type="none"/>
            <a:tailEnd type="none"/>
          </a:ln>
        </p:spPr>
        <p:txBody>
          <a:bodyPr wrap="square" anchor="b"/>
          <a:lstStyle>
            <a:lvl1pPr marL="0" indent="0">
              <a:buNone/>
              <a:defRPr sz="2400" b="1" dirty="0"/>
            </a:lvl1pPr>
            <a:lvl2pPr marL="457200" indent="0">
              <a:buNone/>
              <a:defRPr sz="2000" b="1" dirty="0"/>
            </a:lvl2pPr>
            <a:lvl3pPr marL="914400" indent="0">
              <a:buNone/>
              <a:defRPr sz="1800" b="1" dirty="0"/>
            </a:lvl3pPr>
            <a:lvl4pPr marL="1371600" indent="0">
              <a:buNone/>
              <a:defRPr sz="1600" b="1" dirty="0"/>
            </a:lvl4pPr>
            <a:lvl5pPr marL="1828800" indent="0">
              <a:buNone/>
              <a:defRPr sz="1600" b="1" dirty="0"/>
            </a:lvl5pPr>
            <a:lvl6pPr marL="2286000" indent="0">
              <a:buNone/>
              <a:defRPr sz="1600" b="1" dirty="0"/>
            </a:lvl6pPr>
            <a:lvl7pPr marL="2743200" indent="0">
              <a:buNone/>
              <a:defRPr sz="1600" b="1" dirty="0"/>
            </a:lvl7pPr>
            <a:lvl8pPr marL="3200400" indent="0">
              <a:buNone/>
              <a:defRPr sz="1600" b="1" dirty="0"/>
            </a:lvl8pPr>
            <a:lvl9pPr marL="3657600" indent="0">
              <a:buNone/>
              <a:defRPr sz="1600" b="1" dirty="0"/>
            </a:lvl9pPr>
          </a:lstStyle>
          <a:p>
            <a:r>
              <a:rPr lang="en-US" dirty="0"/>
              <a:t>Click to edit Master text styles</a:t>
            </a:r>
          </a:p>
        </p:txBody>
      </p:sp>
      <p:sp>
        <p:nvSpPr>
          <p:cNvPr id="6" name="Content Placeholder 5"/>
          <p:cNvSpPr>
            <a:spLocks noGrp="1"/>
          </p:cNvSpPr>
          <p:nvPr>
            <p:ph sz="quarter" idx="4"/>
          </p:nvPr>
        </p:nvSpPr>
        <p:spPr bwMode="white">
          <a:xfrm>
            <a:off x="6172200" y="2505075"/>
            <a:ext cx="5183188" cy="3684588"/>
          </a:xfrm>
          <a:ln>
            <a:headEnd type="none"/>
            <a:tailEnd type="none"/>
          </a:ln>
        </p:spPr>
        <p:txBody>
          <a:bodyPr wrap="square"/>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bwMode="white">
          <a:ln>
            <a:headEnd type="none"/>
            <a:tailEnd type="none"/>
          </a:ln>
        </p:spPr>
        <p:txBody>
          <a:bodyPr wrap="square"/>
          <a:lstStyle/>
          <a:p>
            <a:fld id="{D4630D1D-EC81-4D12-BBAE-7AD5C46FE905}" type="datetimeFigureOut">
              <a:rPr lang="en-US" dirty="0"/>
              <a:t>4/4/2024</a:t>
            </a:fld>
            <a:endParaRPr lang="en-US" dirty="0"/>
          </a:p>
        </p:txBody>
      </p:sp>
      <p:sp>
        <p:nvSpPr>
          <p:cNvPr id="8" name="Footer Placeholder 7"/>
          <p:cNvSpPr>
            <a:spLocks noGrp="1"/>
          </p:cNvSpPr>
          <p:nvPr>
            <p:ph type="ftr" sz="quarter" idx="11"/>
          </p:nvPr>
        </p:nvSpPr>
        <p:spPr bwMode="white">
          <a:ln>
            <a:headEnd type="none"/>
            <a:tailEnd type="none"/>
          </a:ln>
        </p:spPr>
        <p:txBody>
          <a:bodyPr wrap="square"/>
          <a:lstStyle/>
          <a:p>
            <a:endParaRPr lang="en-US" dirty="0"/>
          </a:p>
        </p:txBody>
      </p:sp>
      <p:sp>
        <p:nvSpPr>
          <p:cNvPr id="9" name="Slide Number Placeholder 8"/>
          <p:cNvSpPr>
            <a:spLocks noGrp="1"/>
          </p:cNvSpPr>
          <p:nvPr>
            <p:ph type="sldNum" sz="quarter" idx="12"/>
          </p:nvPr>
        </p:nvSpPr>
        <p:spPr bwMode="white">
          <a:ln>
            <a:headEnd type="none"/>
            <a:tailEnd type="none"/>
          </a:ln>
        </p:spPr>
        <p:txBody>
          <a:bodyPr wrap="square"/>
          <a:lstStyle/>
          <a:p>
            <a:fld id="{E1CC4C9C-B29E-4E68-9F89-CA7A1621DE94}"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white">
          <a:ln>
            <a:headEnd type="none"/>
            <a:tailEnd type="none"/>
          </a:ln>
        </p:spPr>
        <p:txBody>
          <a:bodyPr wrap="square"/>
          <a:lstStyle/>
          <a:p>
            <a:r>
              <a:rPr lang="en-US" dirty="0"/>
              <a:t>Click to edit Master title style</a:t>
            </a:r>
          </a:p>
        </p:txBody>
      </p:sp>
      <p:sp>
        <p:nvSpPr>
          <p:cNvPr id="3" name="Date Placeholder 2"/>
          <p:cNvSpPr>
            <a:spLocks noGrp="1"/>
          </p:cNvSpPr>
          <p:nvPr>
            <p:ph type="dt" sz="half" idx="10"/>
          </p:nvPr>
        </p:nvSpPr>
        <p:spPr bwMode="white">
          <a:ln>
            <a:headEnd type="none"/>
            <a:tailEnd type="none"/>
          </a:ln>
        </p:spPr>
        <p:txBody>
          <a:bodyPr wrap="square"/>
          <a:lstStyle/>
          <a:p>
            <a:fld id="{D4630D1D-EC81-4D12-BBAE-7AD5C46FE905}" type="datetimeFigureOut">
              <a:rPr lang="en-US" dirty="0"/>
              <a:t>4/4/2024</a:t>
            </a:fld>
            <a:endParaRPr lang="en-US" dirty="0"/>
          </a:p>
        </p:txBody>
      </p:sp>
      <p:sp>
        <p:nvSpPr>
          <p:cNvPr id="4" name="Footer Placeholder 3"/>
          <p:cNvSpPr>
            <a:spLocks noGrp="1"/>
          </p:cNvSpPr>
          <p:nvPr>
            <p:ph type="ftr" sz="quarter" idx="11"/>
          </p:nvPr>
        </p:nvSpPr>
        <p:spPr bwMode="white">
          <a:ln>
            <a:headEnd type="none"/>
            <a:tailEnd type="none"/>
          </a:ln>
        </p:spPr>
        <p:txBody>
          <a:bodyPr wrap="square"/>
          <a:lstStyle/>
          <a:p>
            <a:endParaRPr lang="en-US" dirty="0"/>
          </a:p>
        </p:txBody>
      </p:sp>
      <p:sp>
        <p:nvSpPr>
          <p:cNvPr id="5" name="Slide Number Placeholder 4"/>
          <p:cNvSpPr>
            <a:spLocks noGrp="1"/>
          </p:cNvSpPr>
          <p:nvPr>
            <p:ph type="sldNum" sz="quarter" idx="12"/>
          </p:nvPr>
        </p:nvSpPr>
        <p:spPr bwMode="white">
          <a:ln>
            <a:headEnd type="none"/>
            <a:tailEnd type="none"/>
          </a:ln>
        </p:spPr>
        <p:txBody>
          <a:bodyPr wrap="square"/>
          <a:lstStyle/>
          <a:p>
            <a:fld id="{E1CC4C9C-B29E-4E68-9F89-CA7A1621DE9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bwMode="white">
          <a:ln>
            <a:headEnd type="none"/>
            <a:tailEnd type="none"/>
          </a:ln>
        </p:spPr>
        <p:txBody>
          <a:bodyPr wrap="square"/>
          <a:lstStyle/>
          <a:p>
            <a:fld id="{D4630D1D-EC81-4D12-BBAE-7AD5C46FE905}" type="datetimeFigureOut">
              <a:rPr lang="en-US" dirty="0"/>
              <a:t>4/4/2024</a:t>
            </a:fld>
            <a:endParaRPr lang="en-US" dirty="0"/>
          </a:p>
        </p:txBody>
      </p:sp>
      <p:sp>
        <p:nvSpPr>
          <p:cNvPr id="3" name="Footer Placeholder 2"/>
          <p:cNvSpPr>
            <a:spLocks noGrp="1"/>
          </p:cNvSpPr>
          <p:nvPr>
            <p:ph type="ftr" sz="quarter" idx="11"/>
          </p:nvPr>
        </p:nvSpPr>
        <p:spPr bwMode="white">
          <a:ln>
            <a:headEnd type="none"/>
            <a:tailEnd type="none"/>
          </a:ln>
        </p:spPr>
        <p:txBody>
          <a:bodyPr wrap="square"/>
          <a:lstStyle/>
          <a:p>
            <a:endParaRPr lang="en-US" dirty="0"/>
          </a:p>
        </p:txBody>
      </p:sp>
      <p:sp>
        <p:nvSpPr>
          <p:cNvPr id="4" name="Slide Number Placeholder 3"/>
          <p:cNvSpPr>
            <a:spLocks noGrp="1"/>
          </p:cNvSpPr>
          <p:nvPr>
            <p:ph type="sldNum" sz="quarter" idx="12"/>
          </p:nvPr>
        </p:nvSpPr>
        <p:spPr bwMode="white">
          <a:ln>
            <a:headEnd type="none"/>
            <a:tailEnd type="none"/>
          </a:ln>
        </p:spPr>
        <p:txBody>
          <a:bodyPr wrap="square"/>
          <a:lstStyle/>
          <a:p>
            <a:fld id="{E1CC4C9C-B29E-4E68-9F89-CA7A1621DE9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839788" y="457200"/>
            <a:ext cx="3932237" cy="1600200"/>
          </a:xfrm>
          <a:ln>
            <a:headEnd type="none"/>
            <a:tailEnd type="none"/>
          </a:ln>
        </p:spPr>
        <p:txBody>
          <a:bodyPr wrap="square" anchor="b"/>
          <a:lstStyle>
            <a:lvl1pPr>
              <a:defRPr sz="3200" dirty="0"/>
            </a:lvl1pPr>
          </a:lstStyle>
          <a:p>
            <a:r>
              <a:rPr lang="en-US" dirty="0"/>
              <a:t>Click to edit Master title style</a:t>
            </a:r>
          </a:p>
        </p:txBody>
      </p:sp>
      <p:sp>
        <p:nvSpPr>
          <p:cNvPr id="3" name="Content Placeholder 2"/>
          <p:cNvSpPr>
            <a:spLocks noGrp="1"/>
          </p:cNvSpPr>
          <p:nvPr>
            <p:ph idx="1"/>
          </p:nvPr>
        </p:nvSpPr>
        <p:spPr bwMode="white">
          <a:xfrm>
            <a:off x="5183188" y="987425"/>
            <a:ext cx="6172200" cy="4873625"/>
          </a:xfrm>
          <a:ln>
            <a:headEnd type="none"/>
            <a:tailEnd type="none"/>
          </a:ln>
        </p:spPr>
        <p:txBody>
          <a:bodyPr wrap="square"/>
          <a:lstStyle>
            <a:lvl1pPr>
              <a:defRPr sz="3200" dirty="0"/>
            </a:lvl1pPr>
            <a:lvl2pPr>
              <a:defRPr sz="2800" dirty="0"/>
            </a:lvl2pPr>
            <a:lvl3pPr>
              <a:defRPr sz="2400" dirty="0"/>
            </a:lvl3pPr>
            <a:lvl4pPr>
              <a:defRPr sz="2000" dirty="0"/>
            </a:lvl4pPr>
            <a:lvl5pPr>
              <a:defRPr sz="2000" dirty="0"/>
            </a:lvl5pPr>
            <a:lvl6pPr>
              <a:defRPr sz="2000" dirty="0"/>
            </a:lvl6pPr>
            <a:lvl7pPr>
              <a:defRPr sz="2000" dirty="0"/>
            </a:lvl7pPr>
            <a:lvl8pPr>
              <a:defRPr sz="2000" dirty="0"/>
            </a:lvl8pPr>
            <a:lvl9pPr>
              <a:defRPr sz="2000" dirty="0"/>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bwMode="white">
          <a:xfrm>
            <a:off x="839788" y="2057400"/>
            <a:ext cx="3932237" cy="3811588"/>
          </a:xfrm>
          <a:ln>
            <a:headEnd type="none"/>
            <a:tailEnd type="none"/>
          </a:ln>
        </p:spPr>
        <p:txBody>
          <a:bodyPr wrap="square"/>
          <a:lstStyle>
            <a:lvl1pPr marL="0" indent="0">
              <a:buNone/>
              <a:defRPr sz="1600" dirty="0"/>
            </a:lvl1pPr>
            <a:lvl2pPr marL="457200" indent="0">
              <a:buNone/>
              <a:defRPr sz="1400" dirty="0"/>
            </a:lvl2pPr>
            <a:lvl3pPr marL="914400" indent="0">
              <a:buNone/>
              <a:defRPr sz="1200" dirty="0"/>
            </a:lvl3pPr>
            <a:lvl4pPr marL="1371600" indent="0">
              <a:buNone/>
              <a:defRPr sz="1000" dirty="0"/>
            </a:lvl4pPr>
            <a:lvl5pPr marL="1828800" indent="0">
              <a:buNone/>
              <a:defRPr sz="1000" dirty="0"/>
            </a:lvl5pPr>
            <a:lvl6pPr marL="2286000" indent="0">
              <a:buNone/>
              <a:defRPr sz="1000" dirty="0"/>
            </a:lvl6pPr>
            <a:lvl7pPr marL="2743200" indent="0">
              <a:buNone/>
              <a:defRPr sz="1000" dirty="0"/>
            </a:lvl7pPr>
            <a:lvl8pPr marL="3200400" indent="0">
              <a:buNone/>
              <a:defRPr sz="1000" dirty="0"/>
            </a:lvl8pPr>
            <a:lvl9pPr marL="3657600" indent="0">
              <a:buNone/>
              <a:defRPr sz="1000" dirty="0"/>
            </a:lvl9pPr>
          </a:lstStyle>
          <a:p>
            <a:r>
              <a:rPr lang="en-US" dirty="0"/>
              <a:t>Click to edit Master text styles</a:t>
            </a:r>
          </a:p>
        </p:txBody>
      </p:sp>
      <p:sp>
        <p:nvSpPr>
          <p:cNvPr id="5" name="Date Placeholder 4"/>
          <p:cNvSpPr>
            <a:spLocks noGrp="1"/>
          </p:cNvSpPr>
          <p:nvPr>
            <p:ph type="dt" sz="half" idx="10"/>
          </p:nvPr>
        </p:nvSpPr>
        <p:spPr bwMode="white">
          <a:ln>
            <a:headEnd type="none"/>
            <a:tailEnd type="none"/>
          </a:ln>
        </p:spPr>
        <p:txBody>
          <a:bodyPr wrap="square"/>
          <a:lstStyle/>
          <a:p>
            <a:fld id="{D4630D1D-EC81-4D12-BBAE-7AD5C46FE905}" type="datetimeFigureOut">
              <a:rPr lang="en-US" dirty="0"/>
              <a:t>4/4/2024</a:t>
            </a:fld>
            <a:endParaRPr lang="en-US" dirty="0"/>
          </a:p>
        </p:txBody>
      </p:sp>
      <p:sp>
        <p:nvSpPr>
          <p:cNvPr id="6" name="Footer Placeholder 5"/>
          <p:cNvSpPr>
            <a:spLocks noGrp="1"/>
          </p:cNvSpPr>
          <p:nvPr>
            <p:ph type="ftr" sz="quarter" idx="11"/>
          </p:nvPr>
        </p:nvSpPr>
        <p:spPr bwMode="white">
          <a:ln>
            <a:headEnd type="none"/>
            <a:tailEnd type="none"/>
          </a:ln>
        </p:spPr>
        <p:txBody>
          <a:bodyPr wrap="square"/>
          <a:lstStyle/>
          <a:p>
            <a:endParaRPr lang="en-US" dirty="0"/>
          </a:p>
        </p:txBody>
      </p:sp>
      <p:sp>
        <p:nvSpPr>
          <p:cNvPr id="7" name="Slide Number Placeholder 6"/>
          <p:cNvSpPr>
            <a:spLocks noGrp="1"/>
          </p:cNvSpPr>
          <p:nvPr>
            <p:ph type="sldNum" sz="quarter" idx="12"/>
          </p:nvPr>
        </p:nvSpPr>
        <p:spPr bwMode="white">
          <a:ln>
            <a:headEnd type="none"/>
            <a:tailEnd type="none"/>
          </a:ln>
        </p:spPr>
        <p:txBody>
          <a:bodyPr wrap="square"/>
          <a:lstStyle/>
          <a:p>
            <a:fld id="{E1CC4C9C-B29E-4E68-9F89-CA7A1621DE94}"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839788" y="457200"/>
            <a:ext cx="3932237" cy="1600200"/>
          </a:xfrm>
          <a:ln>
            <a:headEnd type="none"/>
            <a:tailEnd type="none"/>
          </a:ln>
        </p:spPr>
        <p:txBody>
          <a:bodyPr wrap="square" anchor="b"/>
          <a:lstStyle>
            <a:lvl1pPr>
              <a:defRPr sz="3200" dirty="0"/>
            </a:lvl1pPr>
          </a:lstStyle>
          <a:p>
            <a:r>
              <a:rPr lang="en-US" dirty="0"/>
              <a:t>Click to edit Master title style</a:t>
            </a:r>
          </a:p>
        </p:txBody>
      </p:sp>
      <p:sp>
        <p:nvSpPr>
          <p:cNvPr id="3" name="Picture Placeholder 2"/>
          <p:cNvSpPr>
            <a:spLocks noGrp="1"/>
          </p:cNvSpPr>
          <p:nvPr>
            <p:ph type="pic" idx="1"/>
          </p:nvPr>
        </p:nvSpPr>
        <p:spPr bwMode="white">
          <a:xfrm>
            <a:off x="5183188" y="987425"/>
            <a:ext cx="6172200" cy="4873625"/>
          </a:xfrm>
          <a:ln>
            <a:headEnd type="none"/>
            <a:tailEnd type="none"/>
          </a:ln>
        </p:spPr>
        <p:txBody>
          <a:bodyPr wrap="square"/>
          <a:lstStyle>
            <a:lvl1pPr marL="0" indent="0">
              <a:buNone/>
              <a:defRPr sz="3200" dirty="0"/>
            </a:lvl1pPr>
            <a:lvl2pPr marL="457200" indent="0">
              <a:buNone/>
              <a:defRPr sz="2800" dirty="0"/>
            </a:lvl2pPr>
            <a:lvl3pPr marL="914400" indent="0">
              <a:buNone/>
              <a:defRPr sz="2400" dirty="0"/>
            </a:lvl3pPr>
            <a:lvl4pPr marL="1371600" indent="0">
              <a:buNone/>
              <a:defRPr sz="2000" dirty="0"/>
            </a:lvl4pPr>
            <a:lvl5pPr marL="1828800" indent="0">
              <a:buNone/>
              <a:defRPr sz="2000" dirty="0"/>
            </a:lvl5pPr>
            <a:lvl6pPr marL="2286000" indent="0">
              <a:buNone/>
              <a:defRPr sz="2000" dirty="0"/>
            </a:lvl6pPr>
            <a:lvl7pPr marL="2743200" indent="0">
              <a:buNone/>
              <a:defRPr sz="2000" dirty="0"/>
            </a:lvl7pPr>
            <a:lvl8pPr marL="3200400" indent="0">
              <a:buNone/>
              <a:defRPr sz="2000" dirty="0"/>
            </a:lvl8pPr>
            <a:lvl9pPr marL="3657600" indent="0">
              <a:buNone/>
              <a:defRPr sz="2000" dirty="0"/>
            </a:lvl9pPr>
          </a:lstStyle>
          <a:p>
            <a:endParaRPr lang="en-US" dirty="0"/>
          </a:p>
        </p:txBody>
      </p:sp>
      <p:sp>
        <p:nvSpPr>
          <p:cNvPr id="4" name="Text Placeholder 3"/>
          <p:cNvSpPr>
            <a:spLocks noGrp="1"/>
          </p:cNvSpPr>
          <p:nvPr>
            <p:ph type="body" sz="half" idx="2"/>
          </p:nvPr>
        </p:nvSpPr>
        <p:spPr bwMode="white">
          <a:xfrm>
            <a:off x="839788" y="2057400"/>
            <a:ext cx="3932237" cy="3811588"/>
          </a:xfrm>
          <a:ln>
            <a:headEnd type="none"/>
            <a:tailEnd type="none"/>
          </a:ln>
        </p:spPr>
        <p:txBody>
          <a:bodyPr wrap="square"/>
          <a:lstStyle>
            <a:lvl1pPr marL="0" indent="0">
              <a:buNone/>
              <a:defRPr sz="1600" dirty="0"/>
            </a:lvl1pPr>
            <a:lvl2pPr marL="457200" indent="0">
              <a:buNone/>
              <a:defRPr sz="1400" dirty="0"/>
            </a:lvl2pPr>
            <a:lvl3pPr marL="914400" indent="0">
              <a:buNone/>
              <a:defRPr sz="1200" dirty="0"/>
            </a:lvl3pPr>
            <a:lvl4pPr marL="1371600" indent="0">
              <a:buNone/>
              <a:defRPr sz="1000" dirty="0"/>
            </a:lvl4pPr>
            <a:lvl5pPr marL="1828800" indent="0">
              <a:buNone/>
              <a:defRPr sz="1000" dirty="0"/>
            </a:lvl5pPr>
            <a:lvl6pPr marL="2286000" indent="0">
              <a:buNone/>
              <a:defRPr sz="1000" dirty="0"/>
            </a:lvl6pPr>
            <a:lvl7pPr marL="2743200" indent="0">
              <a:buNone/>
              <a:defRPr sz="1000" dirty="0"/>
            </a:lvl7pPr>
            <a:lvl8pPr marL="3200400" indent="0">
              <a:buNone/>
              <a:defRPr sz="1000" dirty="0"/>
            </a:lvl8pPr>
            <a:lvl9pPr marL="3657600" indent="0">
              <a:buNone/>
              <a:defRPr sz="1000" dirty="0"/>
            </a:lvl9pPr>
          </a:lstStyle>
          <a:p>
            <a:r>
              <a:rPr lang="en-US" dirty="0"/>
              <a:t>Click to edit Master text styles</a:t>
            </a:r>
          </a:p>
        </p:txBody>
      </p:sp>
      <p:sp>
        <p:nvSpPr>
          <p:cNvPr id="5" name="Date Placeholder 4"/>
          <p:cNvSpPr>
            <a:spLocks noGrp="1"/>
          </p:cNvSpPr>
          <p:nvPr>
            <p:ph type="dt" sz="half" idx="10"/>
          </p:nvPr>
        </p:nvSpPr>
        <p:spPr bwMode="white">
          <a:ln>
            <a:headEnd type="none"/>
            <a:tailEnd type="none"/>
          </a:ln>
        </p:spPr>
        <p:txBody>
          <a:bodyPr wrap="square"/>
          <a:lstStyle/>
          <a:p>
            <a:fld id="{D4630D1D-EC81-4D12-BBAE-7AD5C46FE905}" type="datetimeFigureOut">
              <a:rPr lang="en-US" dirty="0"/>
              <a:t>4/4/2024</a:t>
            </a:fld>
            <a:endParaRPr lang="en-US" dirty="0"/>
          </a:p>
        </p:txBody>
      </p:sp>
      <p:sp>
        <p:nvSpPr>
          <p:cNvPr id="6" name="Footer Placeholder 5"/>
          <p:cNvSpPr>
            <a:spLocks noGrp="1"/>
          </p:cNvSpPr>
          <p:nvPr>
            <p:ph type="ftr" sz="quarter" idx="11"/>
          </p:nvPr>
        </p:nvSpPr>
        <p:spPr bwMode="white">
          <a:ln>
            <a:headEnd type="none"/>
            <a:tailEnd type="none"/>
          </a:ln>
        </p:spPr>
        <p:txBody>
          <a:bodyPr wrap="square"/>
          <a:lstStyle/>
          <a:p>
            <a:endParaRPr lang="en-US" dirty="0"/>
          </a:p>
        </p:txBody>
      </p:sp>
      <p:sp>
        <p:nvSpPr>
          <p:cNvPr id="7" name="Slide Number Placeholder 6"/>
          <p:cNvSpPr>
            <a:spLocks noGrp="1"/>
          </p:cNvSpPr>
          <p:nvPr>
            <p:ph type="sldNum" sz="quarter" idx="12"/>
          </p:nvPr>
        </p:nvSpPr>
        <p:spPr bwMode="white">
          <a:ln>
            <a:headEnd type="none"/>
            <a:tailEnd type="none"/>
          </a:ln>
        </p:spPr>
        <p:txBody>
          <a:bodyPr wrap="square"/>
          <a:lstStyle/>
          <a:p>
            <a:fld id="{E1CC4C9C-B29E-4E68-9F89-CA7A1621DE9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white">
          <a:xfrm>
            <a:off x="838200" y="365125"/>
            <a:ext cx="10515600" cy="1325563"/>
          </a:xfrm>
          <a:prstGeom prst="rect">
            <a:avLst/>
          </a:prstGeom>
          <a:ln>
            <a:headEnd type="none"/>
            <a:tailEnd type="none"/>
          </a:ln>
        </p:spPr>
        <p:txBody>
          <a:bodyPr wrap="square" lIns="91440" tIns="45720" rIns="91440" bIns="45720" anchor="ctr">
            <a:normAutofit/>
          </a:bodyPr>
          <a:lstStyle/>
          <a:p>
            <a:r>
              <a:rPr lang="en-US" dirty="0"/>
              <a:t>Click to edit Master title style</a:t>
            </a:r>
          </a:p>
        </p:txBody>
      </p:sp>
      <p:sp>
        <p:nvSpPr>
          <p:cNvPr id="3" name="Text Placeholder 2"/>
          <p:cNvSpPr>
            <a:spLocks noGrp="1"/>
          </p:cNvSpPr>
          <p:nvPr>
            <p:ph type="body" idx="1"/>
          </p:nvPr>
        </p:nvSpPr>
        <p:spPr bwMode="white">
          <a:xfrm>
            <a:off x="838200" y="1825625"/>
            <a:ext cx="10515600" cy="4351338"/>
          </a:xfrm>
          <a:prstGeom prst="rect">
            <a:avLst/>
          </a:prstGeom>
          <a:ln>
            <a:headEnd type="none"/>
            <a:tailEnd type="none"/>
          </a:ln>
        </p:spPr>
        <p:txBody>
          <a:bodyPr wrap="square" lIns="91440" tIns="45720" rIns="91440" bIns="45720">
            <a:normAutofit/>
          </a:body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bwMode="white">
          <a:xfrm>
            <a:off x="838200" y="6356350"/>
            <a:ext cx="2743200" cy="365125"/>
          </a:xfrm>
          <a:prstGeom prst="rect">
            <a:avLst/>
          </a:prstGeom>
          <a:ln>
            <a:headEnd type="none"/>
            <a:tailEnd type="none"/>
          </a:ln>
        </p:spPr>
        <p:txBody>
          <a:bodyPr wrap="square" lIns="91440" tIns="45720" rIns="91440" bIns="45720" anchor="ctr"/>
          <a:lstStyle>
            <a:lvl1pPr algn="l">
              <a:defRPr sz="1200" dirty="0">
                <a:solidFill>
                  <a:schemeClr val="tx1">
                    <a:tint val="75000"/>
                  </a:schemeClr>
                </a:solidFill>
              </a:defRPr>
            </a:lvl1pPr>
          </a:lstStyle>
          <a:p>
            <a:fld id="{D4630D1D-EC81-4D12-BBAE-7AD5C46FE905}" type="datetimeFigureOut">
              <a:rPr lang="en-US" dirty="0"/>
              <a:t>4/4/2024</a:t>
            </a:fld>
            <a:endParaRPr lang="en-US" dirty="0"/>
          </a:p>
        </p:txBody>
      </p:sp>
      <p:sp>
        <p:nvSpPr>
          <p:cNvPr id="5" name="Footer Placeholder 4"/>
          <p:cNvSpPr>
            <a:spLocks noGrp="1"/>
          </p:cNvSpPr>
          <p:nvPr>
            <p:ph type="ftr" sz="quarter" idx="3"/>
          </p:nvPr>
        </p:nvSpPr>
        <p:spPr bwMode="white">
          <a:xfrm>
            <a:off x="4038600" y="6356350"/>
            <a:ext cx="4114800" cy="365125"/>
          </a:xfrm>
          <a:prstGeom prst="rect">
            <a:avLst/>
          </a:prstGeom>
          <a:ln>
            <a:headEnd type="none"/>
            <a:tailEnd type="none"/>
          </a:ln>
        </p:spPr>
        <p:txBody>
          <a:bodyPr wrap="square" lIns="91440" tIns="45720" rIns="91440" bIns="45720" anchor="ctr"/>
          <a:lstStyle>
            <a:lvl1pPr algn="ctr">
              <a:defRPr sz="1200" dirty="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white">
          <a:xfrm>
            <a:off x="8610600" y="6356350"/>
            <a:ext cx="2743200" cy="365125"/>
          </a:xfrm>
          <a:prstGeom prst="rect">
            <a:avLst/>
          </a:prstGeom>
          <a:ln>
            <a:headEnd type="none"/>
            <a:tailEnd type="none"/>
          </a:ln>
        </p:spPr>
        <p:txBody>
          <a:bodyPr wrap="square" lIns="91440" tIns="45720" rIns="91440" bIns="45720" anchor="ctr"/>
          <a:lstStyle>
            <a:lvl1pPr algn="r">
              <a:defRPr sz="1200" dirty="0">
                <a:solidFill>
                  <a:schemeClr val="tx1">
                    <a:tint val="75000"/>
                  </a:schemeClr>
                </a:solidFill>
              </a:defRPr>
            </a:lvl1pPr>
          </a:lstStyle>
          <a:p>
            <a:fld id="{E1CC4C9C-B29E-4E68-9F89-CA7A1621DE94}"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a:lnSpc>
          <a:spcPct val="90000"/>
        </a:lnSpc>
        <a:spcBef>
          <a:spcPct val="0"/>
        </a:spcBef>
        <a:buNone/>
        <a:defRPr sz="4400" kern="1200" dirty="0">
          <a:solidFill>
            <a:schemeClr val="tx1"/>
          </a:solidFill>
          <a:latin typeface="+mj-lt"/>
          <a:ea typeface="+mj-ea"/>
          <a:cs typeface="+mj-cs"/>
        </a:defRPr>
      </a:lvl1pPr>
    </p:titleStyle>
    <p:bodyStyle>
      <a:lvl1pPr marL="228600" indent="-228600" algn="l" defTabSz="914400" rtl="0">
        <a:lnSpc>
          <a:spcPct val="90000"/>
        </a:lnSpc>
        <a:spcBef>
          <a:spcPts val="1000"/>
        </a:spcBef>
        <a:buFont typeface="Arial"/>
        <a:buChar char="•"/>
        <a:defRPr sz="2800" kern="1200" dirty="0">
          <a:solidFill>
            <a:schemeClr val="tx1"/>
          </a:solidFill>
          <a:latin typeface="+mn-lt"/>
          <a:ea typeface="+mn-ea"/>
          <a:cs typeface="+mn-cs"/>
        </a:defRPr>
      </a:lvl1pPr>
      <a:lvl2pPr marL="685800" indent="-228600" algn="l" defTabSz="914400" rtl="0">
        <a:lnSpc>
          <a:spcPct val="90000"/>
        </a:lnSpc>
        <a:spcBef>
          <a:spcPts val="500"/>
        </a:spcBef>
        <a:buFont typeface="Arial"/>
        <a:buChar char="•"/>
        <a:defRPr sz="2400" kern="1200" dirty="0">
          <a:solidFill>
            <a:schemeClr val="tx1"/>
          </a:solidFill>
          <a:latin typeface="+mn-lt"/>
          <a:ea typeface="+mn-ea"/>
          <a:cs typeface="+mn-cs"/>
        </a:defRPr>
      </a:lvl2pPr>
      <a:lvl3pPr marL="1143000" indent="-228600" algn="l" defTabSz="914400" rtl="0">
        <a:lnSpc>
          <a:spcPct val="90000"/>
        </a:lnSpc>
        <a:spcBef>
          <a:spcPts val="500"/>
        </a:spcBef>
        <a:buFont typeface="Arial"/>
        <a:buChar char="•"/>
        <a:defRPr sz="2000" kern="1200" dirty="0">
          <a:solidFill>
            <a:schemeClr val="tx1"/>
          </a:solidFill>
          <a:latin typeface="+mn-lt"/>
          <a:ea typeface="+mn-ea"/>
          <a:cs typeface="+mn-cs"/>
        </a:defRPr>
      </a:lvl3pPr>
      <a:lvl4pPr marL="1600200" indent="-228600" algn="l" defTabSz="914400" rtl="0">
        <a:lnSpc>
          <a:spcPct val="90000"/>
        </a:lnSpc>
        <a:spcBef>
          <a:spcPts val="500"/>
        </a:spcBef>
        <a:buFont typeface="Arial"/>
        <a:buChar char="•"/>
        <a:defRPr sz="1800" kern="1200" dirty="0">
          <a:solidFill>
            <a:schemeClr val="tx1"/>
          </a:solidFill>
          <a:latin typeface="+mn-lt"/>
          <a:ea typeface="+mn-ea"/>
          <a:cs typeface="+mn-cs"/>
        </a:defRPr>
      </a:lvl4pPr>
      <a:lvl5pPr marL="2057400" indent="-228600" algn="l" defTabSz="914400" rtl="0">
        <a:lnSpc>
          <a:spcPct val="90000"/>
        </a:lnSpc>
        <a:spcBef>
          <a:spcPts val="500"/>
        </a:spcBef>
        <a:buFont typeface="Arial"/>
        <a:buChar char="•"/>
        <a:defRPr sz="1800" kern="1200" dirty="0">
          <a:solidFill>
            <a:schemeClr val="tx1"/>
          </a:solidFill>
          <a:latin typeface="+mn-lt"/>
          <a:ea typeface="+mn-ea"/>
          <a:cs typeface="+mn-cs"/>
        </a:defRPr>
      </a:lvl5pPr>
      <a:lvl6pPr marL="2514600" indent="-228600" algn="l" defTabSz="914400" rtl="0">
        <a:lnSpc>
          <a:spcPct val="90000"/>
        </a:lnSpc>
        <a:spcBef>
          <a:spcPts val="500"/>
        </a:spcBef>
        <a:buFont typeface="Arial"/>
        <a:buChar char="•"/>
        <a:defRPr sz="1800" kern="1200" dirty="0">
          <a:solidFill>
            <a:schemeClr val="tx1"/>
          </a:solidFill>
          <a:latin typeface="+mn-lt"/>
          <a:ea typeface="+mn-ea"/>
          <a:cs typeface="+mn-cs"/>
        </a:defRPr>
      </a:lvl6pPr>
      <a:lvl7pPr marL="2971800" indent="-228600" algn="l" defTabSz="914400" rtl="0">
        <a:lnSpc>
          <a:spcPct val="90000"/>
        </a:lnSpc>
        <a:spcBef>
          <a:spcPts val="500"/>
        </a:spcBef>
        <a:buFont typeface="Arial"/>
        <a:buChar char="•"/>
        <a:defRPr sz="1800" kern="1200" dirty="0">
          <a:solidFill>
            <a:schemeClr val="tx1"/>
          </a:solidFill>
          <a:latin typeface="+mn-lt"/>
          <a:ea typeface="+mn-ea"/>
          <a:cs typeface="+mn-cs"/>
        </a:defRPr>
      </a:lvl7pPr>
      <a:lvl8pPr marL="3429000" indent="-228600" algn="l" defTabSz="914400" rtl="0">
        <a:lnSpc>
          <a:spcPct val="90000"/>
        </a:lnSpc>
        <a:spcBef>
          <a:spcPts val="500"/>
        </a:spcBef>
        <a:buFont typeface="Arial"/>
        <a:buChar char="•"/>
        <a:defRPr sz="1800" kern="1200" dirty="0">
          <a:solidFill>
            <a:schemeClr val="tx1"/>
          </a:solidFill>
          <a:latin typeface="+mn-lt"/>
          <a:ea typeface="+mn-ea"/>
          <a:cs typeface="+mn-cs"/>
        </a:defRPr>
      </a:lvl8pPr>
      <a:lvl9pPr marL="3886200" indent="-228600" algn="l" defTabSz="914400" rtl="0">
        <a:lnSpc>
          <a:spcPct val="90000"/>
        </a:lnSpc>
        <a:spcBef>
          <a:spcPts val="500"/>
        </a:spcBef>
        <a:buFont typeface="Arial"/>
        <a:buChar char="•"/>
        <a:defRPr sz="1800" kern="1200" dirty="0">
          <a:solidFill>
            <a:schemeClr val="tx1"/>
          </a:solidFill>
          <a:latin typeface="+mn-lt"/>
          <a:ea typeface="+mn-ea"/>
          <a:cs typeface="+mn-cs"/>
        </a:defRPr>
      </a:lvl9pPr>
    </p:bodyStyle>
    <p:otherStyle>
      <a:defPPr defTabSz="914400">
        <a:defRPr lang="en-US" dirty="0"/>
      </a:defPPr>
      <a:lvl1pPr marL="0" algn="l" defTabSz="914400" rtl="0">
        <a:defRPr sz="1800" kern="1200" dirty="0">
          <a:solidFill>
            <a:schemeClr val="tx1"/>
          </a:solidFill>
          <a:latin typeface="+mn-lt"/>
          <a:ea typeface="+mn-ea"/>
          <a:cs typeface="+mn-cs"/>
        </a:defRPr>
      </a:lvl1pPr>
      <a:lvl2pPr marL="457200" algn="l" defTabSz="914400" rtl="0">
        <a:defRPr sz="1800" kern="1200" dirty="0">
          <a:solidFill>
            <a:schemeClr val="tx1"/>
          </a:solidFill>
          <a:latin typeface="+mn-lt"/>
          <a:ea typeface="+mn-ea"/>
          <a:cs typeface="+mn-cs"/>
        </a:defRPr>
      </a:lvl2pPr>
      <a:lvl3pPr marL="914400" algn="l" defTabSz="914400" rtl="0">
        <a:defRPr sz="1800" kern="1200" dirty="0">
          <a:solidFill>
            <a:schemeClr val="tx1"/>
          </a:solidFill>
          <a:latin typeface="+mn-lt"/>
          <a:ea typeface="+mn-ea"/>
          <a:cs typeface="+mn-cs"/>
        </a:defRPr>
      </a:lvl3pPr>
      <a:lvl4pPr marL="1371600" algn="l" defTabSz="914400" rtl="0">
        <a:defRPr sz="1800" kern="1200" dirty="0">
          <a:solidFill>
            <a:schemeClr val="tx1"/>
          </a:solidFill>
          <a:latin typeface="+mn-lt"/>
          <a:ea typeface="+mn-ea"/>
          <a:cs typeface="+mn-cs"/>
        </a:defRPr>
      </a:lvl4pPr>
      <a:lvl5pPr marL="1828800" algn="l" defTabSz="914400" rtl="0">
        <a:defRPr sz="1800" kern="1200" dirty="0">
          <a:solidFill>
            <a:schemeClr val="tx1"/>
          </a:solidFill>
          <a:latin typeface="+mn-lt"/>
          <a:ea typeface="+mn-ea"/>
          <a:cs typeface="+mn-cs"/>
        </a:defRPr>
      </a:lvl5pPr>
      <a:lvl6pPr marL="2286000" algn="l" defTabSz="914400" rtl="0">
        <a:defRPr sz="1800" kern="1200" dirty="0">
          <a:solidFill>
            <a:schemeClr val="tx1"/>
          </a:solidFill>
          <a:latin typeface="+mn-lt"/>
          <a:ea typeface="+mn-ea"/>
          <a:cs typeface="+mn-cs"/>
        </a:defRPr>
      </a:lvl6pPr>
      <a:lvl7pPr marL="2743200" algn="l" defTabSz="914400" rtl="0">
        <a:defRPr sz="1800" kern="1200" dirty="0">
          <a:solidFill>
            <a:schemeClr val="tx1"/>
          </a:solidFill>
          <a:latin typeface="+mn-lt"/>
          <a:ea typeface="+mn-ea"/>
          <a:cs typeface="+mn-cs"/>
        </a:defRPr>
      </a:lvl7pPr>
      <a:lvl8pPr marL="3200400" algn="l" defTabSz="914400" rtl="0">
        <a:defRPr sz="1800" kern="1200" dirty="0">
          <a:solidFill>
            <a:schemeClr val="tx1"/>
          </a:solidFill>
          <a:latin typeface="+mn-lt"/>
          <a:ea typeface="+mn-ea"/>
          <a:cs typeface="+mn-cs"/>
        </a:defRPr>
      </a:lvl8pPr>
      <a:lvl9pPr marL="3657600" algn="l" defTabSz="914400" rtl="0">
        <a:defRPr sz="1800" kern="1200" dirty="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lum/>
          </a:blip>
          <a:srcRect/>
          <a:stretch>
            <a:fillRect/>
          </a:stretch>
        </p:blipFill>
        <p:spPr bwMode="white">
          <a:xfrm>
            <a:off x="0" y="0"/>
            <a:ext cx="9906000" cy="6858000"/>
          </a:xfrm>
          <a:prstGeom prst="rect">
            <a:avLst/>
          </a:prstGeom>
          <a:ln>
            <a:headEnd type="none"/>
            <a:tailEnd type="none"/>
          </a:ln>
        </p:spPr>
      </p:pic>
      <p:sp>
        <p:nvSpPr>
          <p:cNvPr id="3" name="TextBox3"/>
          <p:cNvSpPr txBox="1">
            <a:spLocks noChangeArrowheads="1"/>
          </p:cNvSpPr>
          <p:nvPr/>
        </p:nvSpPr>
        <p:spPr bwMode="white">
          <a:xfrm>
            <a:off x="330050" y="6600997"/>
            <a:ext cx="9142381" cy="330050"/>
          </a:xfrm>
          <a:prstGeom prst="rect">
            <a:avLst/>
          </a:prstGeom>
          <a:ln>
            <a:headEnd type="none"/>
            <a:tailEnd type="none"/>
          </a:ln>
        </p:spPr>
        <p:txBody>
          <a:bodyPr wrap="square" lIns="0" tIns="63500" rIns="0" bIns="0" anchor="t">
            <a:spAutoFit/>
          </a:bodyPr>
          <a:lstStyle/>
          <a:p>
            <a:pPr algn="ctr" defTabSz="914400">
              <a:defRPr sz="1000" b="0" i="0" u="none" dirty="0">
                <a:solidFill>
                  <a:srgbClr val="000000"/>
                </a:solidFill>
                <a:latin typeface="Calibri"/>
                <a:ea typeface="Calibri"/>
                <a:cs typeface="Calibri"/>
              </a:defRPr>
            </a:pPr>
            <a:r>
              <a:rPr dirty="0"/>
              <a:t> </a:t>
            </a:r>
          </a:p>
        </p:txBody>
      </p:sp>
      <p:graphicFrame>
        <p:nvGraphicFramePr>
          <p:cNvPr id="4" name="Table 4"/>
          <p:cNvGraphicFramePr/>
          <p:nvPr>
            <p:extLst>
              <p:ext uri="{D42A27DB-BD31-4B8C-83A1-F6EECF244321}">
                <p14:modId xmlns:p14="http://schemas.microsoft.com/office/powerpoint/2010/main" val="1975671065"/>
              </p:ext>
            </p:extLst>
          </p:nvPr>
        </p:nvGraphicFramePr>
        <p:xfrm>
          <a:off x="335331" y="2074928"/>
          <a:ext cx="4044161" cy="1256146"/>
        </p:xfrm>
        <a:graphic>
          <a:graphicData uri="http://schemas.openxmlformats.org/drawingml/2006/table">
            <a:tbl>
              <a:tblPr>
                <a:tableStyleId>{2D5ABB26-0587-4C30-8999-92F81FD0307C}</a:tableStyleId>
              </a:tblPr>
              <a:tblGrid>
                <a:gridCol w="1268464">
                  <a:extLst>
                    <a:ext uri="{9D8B030D-6E8A-4147-A177-3AD203B41FA5}">
                      <a16:colId xmlns:a16="http://schemas.microsoft.com/office/drawing/2014/main" val="20000"/>
                    </a:ext>
                  </a:extLst>
                </a:gridCol>
                <a:gridCol w="2775697">
                  <a:extLst>
                    <a:ext uri="{9D8B030D-6E8A-4147-A177-3AD203B41FA5}">
                      <a16:colId xmlns:a16="http://schemas.microsoft.com/office/drawing/2014/main" val="20001"/>
                    </a:ext>
                  </a:extLst>
                </a:gridCol>
              </a:tblGrid>
              <a:tr h="358581">
                <a:tc>
                  <a:txBody>
                    <a:bodyPr/>
                    <a:lstStyle/>
                    <a:p>
                      <a:pPr algn="l" defTabSz="914400">
                        <a:defRPr sz="1100" b="0" i="0" u="none" dirty="0">
                          <a:solidFill>
                            <a:srgbClr val="000000"/>
                          </a:solidFill>
                          <a:latin typeface="Calibri"/>
                          <a:ea typeface="Calibri"/>
                          <a:cs typeface="Calibri"/>
                        </a:defRPr>
                      </a:pPr>
                      <a:r>
                        <a:rPr dirty="0"/>
                        <a:t>Organisation:</a:t>
                      </a:r>
                    </a:p>
                  </a:txBody>
                  <a:tcPr marL="25400" marR="25400" marT="0" marB="0" horzOverflow="overflow">
                    <a:noFill/>
                  </a:tcPr>
                </a:tc>
                <a:tc>
                  <a:txBody>
                    <a:bodyPr/>
                    <a:lstStyle/>
                    <a:p>
                      <a:pPr algn="l" defTabSz="914400">
                        <a:defRPr sz="1100" b="0" i="0" u="none" dirty="0">
                          <a:solidFill>
                            <a:srgbClr val="000000"/>
                          </a:solidFill>
                          <a:latin typeface="Calibri"/>
                          <a:ea typeface="Calibri"/>
                          <a:cs typeface="Calibri"/>
                        </a:defRPr>
                      </a:pPr>
                      <a:endParaRPr dirty="0"/>
                    </a:p>
                  </a:txBody>
                  <a:tcPr marL="25400" marR="25400" marT="0" marB="0" horzOverflow="overflow">
                    <a:noFill/>
                  </a:tcPr>
                </a:tc>
                <a:extLst>
                  <a:ext uri="{0D108BD9-81ED-4DB2-BD59-A6C34878D82A}">
                    <a16:rowId xmlns:a16="http://schemas.microsoft.com/office/drawing/2014/main" val="10000"/>
                  </a:ext>
                </a:extLst>
              </a:tr>
              <a:tr h="269492">
                <a:tc>
                  <a:txBody>
                    <a:bodyPr/>
                    <a:lstStyle/>
                    <a:p>
                      <a:pPr algn="l" defTabSz="914400">
                        <a:defRPr sz="1100" b="0" i="0" u="none" dirty="0">
                          <a:solidFill>
                            <a:srgbClr val="000000"/>
                          </a:solidFill>
                          <a:latin typeface="Calibri"/>
                          <a:ea typeface="Calibri"/>
                          <a:cs typeface="Calibri"/>
                        </a:defRPr>
                      </a:pPr>
                      <a:r>
                        <a:rPr dirty="0"/>
                        <a:t>Antal:</a:t>
                      </a:r>
                    </a:p>
                  </a:txBody>
                  <a:tcPr marL="25400" marR="25400" marT="0" marB="0" horzOverflow="overflow">
                    <a:noFill/>
                  </a:tcPr>
                </a:tc>
                <a:tc>
                  <a:txBody>
                    <a:bodyPr/>
                    <a:lstStyle/>
                    <a:p>
                      <a:pPr algn="l" defTabSz="914400">
                        <a:defRPr sz="1100" b="0" i="0" u="none" dirty="0">
                          <a:solidFill>
                            <a:srgbClr val="000000"/>
                          </a:solidFill>
                          <a:latin typeface="Calibri"/>
                          <a:ea typeface="Calibri"/>
                          <a:cs typeface="Calibri"/>
                        </a:defRPr>
                      </a:pPr>
                      <a:r>
                        <a:rPr dirty="0"/>
                        <a:t>239</a:t>
                      </a:r>
                    </a:p>
                  </a:txBody>
                  <a:tcPr marL="25400" marR="25400" marT="0" marB="0" horzOverflow="overflow">
                    <a:noFill/>
                  </a:tcPr>
                </a:tc>
                <a:extLst>
                  <a:ext uri="{0D108BD9-81ED-4DB2-BD59-A6C34878D82A}">
                    <a16:rowId xmlns:a16="http://schemas.microsoft.com/office/drawing/2014/main" val="10001"/>
                  </a:ext>
                </a:extLst>
              </a:tr>
              <a:tr h="269492">
                <a:tc>
                  <a:txBody>
                    <a:bodyPr/>
                    <a:lstStyle/>
                    <a:p>
                      <a:pPr algn="l" defTabSz="914400">
                        <a:defRPr sz="1100" b="0" i="0" u="none" dirty="0">
                          <a:solidFill>
                            <a:srgbClr val="000000"/>
                          </a:solidFill>
                          <a:latin typeface="Calibri"/>
                          <a:ea typeface="Calibri"/>
                          <a:cs typeface="Calibri"/>
                        </a:defRPr>
                      </a:pPr>
                      <a:r>
                        <a:rPr dirty="0"/>
                        <a:t>Datum:</a:t>
                      </a:r>
                    </a:p>
                  </a:txBody>
                  <a:tcPr marL="25400" marR="25400" marT="0" marB="0" horzOverflow="overflow">
                    <a:noFill/>
                  </a:tcPr>
                </a:tc>
                <a:tc>
                  <a:txBody>
                    <a:bodyPr/>
                    <a:lstStyle/>
                    <a:p>
                      <a:pPr algn="l" defTabSz="914400">
                        <a:defRPr sz="1100" b="0" i="0" u="none" dirty="0">
                          <a:solidFill>
                            <a:srgbClr val="000000"/>
                          </a:solidFill>
                          <a:latin typeface="Calibri"/>
                          <a:ea typeface="Calibri"/>
                          <a:cs typeface="Calibri"/>
                        </a:defRPr>
                      </a:pPr>
                      <a:endParaRPr dirty="0"/>
                    </a:p>
                  </a:txBody>
                  <a:tcPr marL="25400" marR="25400" marT="0" marB="0" horzOverflow="overflow">
                    <a:noFill/>
                  </a:tcPr>
                </a:tc>
                <a:extLst>
                  <a:ext uri="{0D108BD9-81ED-4DB2-BD59-A6C34878D82A}">
                    <a16:rowId xmlns:a16="http://schemas.microsoft.com/office/drawing/2014/main" val="10002"/>
                  </a:ext>
                </a:extLst>
              </a:tr>
              <a:tr h="358581">
                <a:tc>
                  <a:txBody>
                    <a:bodyPr/>
                    <a:lstStyle/>
                    <a:p>
                      <a:pPr algn="l" defTabSz="914400">
                        <a:defRPr sz="1100" b="0" i="0" u="none" dirty="0">
                          <a:solidFill>
                            <a:srgbClr val="000000"/>
                          </a:solidFill>
                          <a:latin typeface="Calibri"/>
                          <a:ea typeface="Calibri"/>
                          <a:cs typeface="Calibri"/>
                        </a:defRPr>
                      </a:pPr>
                      <a:r>
                        <a:rPr dirty="0"/>
                        <a:t>Urval:</a:t>
                      </a:r>
                    </a:p>
                  </a:txBody>
                  <a:tcPr marL="25400" marR="25400" marT="0" marB="0" horzOverflow="overflow">
                    <a:noFill/>
                  </a:tcPr>
                </a:tc>
                <a:tc>
                  <a:txBody>
                    <a:bodyPr/>
                    <a:lstStyle/>
                    <a:p>
                      <a:pPr algn="l" defTabSz="914400">
                        <a:defRPr sz="1100" b="0" i="0" u="none" dirty="0">
                          <a:solidFill>
                            <a:srgbClr val="000000"/>
                          </a:solidFill>
                          <a:latin typeface="Calibri"/>
                          <a:ea typeface="Calibri"/>
                          <a:cs typeface="Calibri"/>
                        </a:defRPr>
                      </a:pPr>
                      <a:r>
                        <a:rPr dirty="0"/>
                        <a:t>
</a:t>
                      </a:r>
                    </a:p>
                  </a:txBody>
                  <a:tcPr marL="25400" marR="25400" marT="0" marB="0" horzOverflow="overflow">
                    <a:noFill/>
                  </a:tcPr>
                </a:tc>
                <a:extLst>
                  <a:ext uri="{0D108BD9-81ED-4DB2-BD59-A6C34878D82A}">
                    <a16:rowId xmlns:a16="http://schemas.microsoft.com/office/drawing/2014/main" val="10003"/>
                  </a:ext>
                </a:extLst>
              </a:tr>
            </a:tbl>
          </a:graphicData>
        </a:graphic>
      </p:graphicFrame>
      <p:sp>
        <p:nvSpPr>
          <p:cNvPr id="5" name="TextBox5"/>
          <p:cNvSpPr txBox="1">
            <a:spLocks noChangeArrowheads="1"/>
          </p:cNvSpPr>
          <p:nvPr/>
        </p:nvSpPr>
        <p:spPr bwMode="white">
          <a:xfrm>
            <a:off x="335331" y="3513391"/>
            <a:ext cx="5801221" cy="209582"/>
          </a:xfrm>
          <a:prstGeom prst="rect">
            <a:avLst/>
          </a:prstGeom>
          <a:ln>
            <a:headEnd type="none"/>
            <a:tailEnd type="none"/>
          </a:ln>
        </p:spPr>
        <p:txBody>
          <a:bodyPr wrap="square" lIns="25400" tIns="0" rIns="25400" bIns="0" anchor="t">
            <a:spAutoFit/>
          </a:bodyPr>
          <a:lstStyle/>
          <a:p>
            <a:pPr algn="l" defTabSz="914400">
              <a:defRPr sz="1100" b="0" i="0" u="none" dirty="0">
                <a:solidFill>
                  <a:srgbClr val="000000"/>
                </a:solidFill>
                <a:latin typeface="Calibri"/>
                <a:ea typeface="Calibri"/>
                <a:cs typeface="Calibri"/>
              </a:defRPr>
            </a:pPr>
            <a:r>
              <a:rPr dirty="0"/>
              <a:t> </a:t>
            </a:r>
          </a:p>
        </p:txBody>
      </p:sp>
      <p:sp>
        <p:nvSpPr>
          <p:cNvPr id="6" name="TextBox6"/>
          <p:cNvSpPr txBox="1">
            <a:spLocks noChangeArrowheads="1"/>
          </p:cNvSpPr>
          <p:nvPr/>
        </p:nvSpPr>
        <p:spPr bwMode="white">
          <a:xfrm>
            <a:off x="838327" y="1099326"/>
            <a:ext cx="8123385" cy="419163"/>
          </a:xfrm>
          <a:prstGeom prst="rect">
            <a:avLst/>
          </a:prstGeom>
          <a:ln>
            <a:headEnd type="none"/>
            <a:tailEnd type="none"/>
          </a:ln>
        </p:spPr>
        <p:txBody>
          <a:bodyPr wrap="square" lIns="0" tIns="0" rIns="0" bIns="0" anchor="t">
            <a:spAutoFit/>
          </a:bodyPr>
          <a:lstStyle/>
          <a:p>
            <a:pPr algn="ctr" defTabSz="914400">
              <a:defRPr sz="2000" b="1" i="0" u="none" dirty="0">
                <a:solidFill>
                  <a:srgbClr val="000000"/>
                </a:solidFill>
                <a:latin typeface="Calibri"/>
                <a:ea typeface="Calibri"/>
                <a:cs typeface="Calibri"/>
              </a:defRPr>
            </a:pPr>
            <a:r>
              <a:rPr dirty="0"/>
              <a:t>Urval och rapport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lum/>
          </a:blip>
          <a:srcRect/>
          <a:stretch>
            <a:fillRect/>
          </a:stretch>
        </p:blipFill>
        <p:spPr bwMode="white">
          <a:xfrm>
            <a:off x="0" y="0"/>
            <a:ext cx="9906000" cy="6858000"/>
          </a:xfrm>
          <a:prstGeom prst="rect">
            <a:avLst/>
          </a:prstGeom>
          <a:ln>
            <a:headEnd type="none"/>
            <a:tailEnd type="none"/>
          </a:ln>
        </p:spPr>
      </p:pic>
      <p:sp>
        <p:nvSpPr>
          <p:cNvPr id="3" name="TextBox3"/>
          <p:cNvSpPr txBox="1">
            <a:spLocks noChangeArrowheads="1"/>
          </p:cNvSpPr>
          <p:nvPr/>
        </p:nvSpPr>
        <p:spPr bwMode="white">
          <a:xfrm>
            <a:off x="330050" y="6600997"/>
            <a:ext cx="9142381" cy="330050"/>
          </a:xfrm>
          <a:prstGeom prst="rect">
            <a:avLst/>
          </a:prstGeom>
          <a:ln>
            <a:headEnd type="none"/>
            <a:tailEnd type="none"/>
          </a:ln>
        </p:spPr>
        <p:txBody>
          <a:bodyPr wrap="square" lIns="0" tIns="63500" rIns="0" bIns="0" anchor="t">
            <a:spAutoFit/>
          </a:bodyPr>
          <a:lstStyle/>
          <a:p>
            <a:pPr algn="ctr" defTabSz="914400">
              <a:defRPr sz="1000" b="0" i="0" u="none" dirty="0">
                <a:solidFill>
                  <a:srgbClr val="000000"/>
                </a:solidFill>
                <a:latin typeface="Calibri"/>
                <a:ea typeface="Calibri"/>
                <a:cs typeface="Calibri"/>
              </a:defRPr>
            </a:pPr>
            <a:r>
              <a:rPr dirty="0"/>
              <a:t> </a:t>
            </a:r>
          </a:p>
        </p:txBody>
      </p:sp>
      <p:pic>
        <p:nvPicPr>
          <p:cNvPr id="4" name="Picture 4"/>
          <p:cNvPicPr>
            <a:picLocks noChangeAspect="1"/>
          </p:cNvPicPr>
          <p:nvPr/>
        </p:nvPicPr>
        <p:blipFill>
          <a:blip r:embed="rId3">
            <a:lum/>
          </a:blip>
          <a:srcRect/>
          <a:stretch>
            <a:fillRect/>
          </a:stretch>
        </p:blipFill>
        <p:spPr bwMode="white">
          <a:xfrm>
            <a:off x="4823587" y="1728908"/>
            <a:ext cx="4823587" cy="4672097"/>
          </a:xfrm>
          <a:prstGeom prst="rect">
            <a:avLst/>
          </a:prstGeom>
          <a:ln>
            <a:headEnd type="none"/>
            <a:tailEnd type="none"/>
          </a:ln>
        </p:spPr>
      </p:pic>
      <p:sp>
        <p:nvSpPr>
          <p:cNvPr id="5" name="TextBox5"/>
          <p:cNvSpPr txBox="1">
            <a:spLocks noChangeArrowheads="1"/>
          </p:cNvSpPr>
          <p:nvPr/>
        </p:nvSpPr>
        <p:spPr bwMode="white">
          <a:xfrm>
            <a:off x="838327" y="1099326"/>
            <a:ext cx="8123385" cy="635738"/>
          </a:xfrm>
          <a:prstGeom prst="rect">
            <a:avLst/>
          </a:prstGeom>
          <a:ln>
            <a:headEnd type="none"/>
            <a:tailEnd type="none"/>
          </a:ln>
        </p:spPr>
        <p:txBody>
          <a:bodyPr wrap="square" lIns="0" tIns="0" rIns="0" bIns="0" anchor="t">
            <a:spAutoFit/>
          </a:bodyPr>
          <a:lstStyle/>
          <a:p>
            <a:pPr algn="ctr" defTabSz="914400">
              <a:defRPr sz="2000" b="1" i="0" u="none" dirty="0">
                <a:solidFill>
                  <a:srgbClr val="000000"/>
                </a:solidFill>
                <a:latin typeface="Calibri"/>
                <a:ea typeface="Calibri"/>
                <a:cs typeface="Calibri"/>
              </a:defRPr>
            </a:pPr>
            <a:r>
              <a:rPr dirty="0"/>
              <a:t>Handintensivt arbete -regelbundet måste gripa eller hålla med minst måttlig kraft</a:t>
            </a:r>
          </a:p>
        </p:txBody>
      </p:sp>
      <p:sp>
        <p:nvSpPr>
          <p:cNvPr id="6" name="TextBox6"/>
          <p:cNvSpPr txBox="1">
            <a:spLocks noChangeArrowheads="1"/>
          </p:cNvSpPr>
          <p:nvPr/>
        </p:nvSpPr>
        <p:spPr bwMode="white">
          <a:xfrm>
            <a:off x="838327" y="1907193"/>
            <a:ext cx="3772470" cy="1205095"/>
          </a:xfrm>
          <a:prstGeom prst="rect">
            <a:avLst/>
          </a:prstGeom>
          <a:ln>
            <a:headEnd type="none"/>
            <a:tailEnd type="none"/>
          </a:ln>
        </p:spPr>
        <p:txBody>
          <a:bodyPr wrap="square" lIns="50300" rIns="50300">
            <a:spAutoFit/>
          </a:bodyPr>
          <a:lstStyle/>
          <a:p>
            <a:pPr algn="l" defTabSz="914400">
              <a:spcBef>
                <a:spcPts val="0"/>
              </a:spcBef>
              <a:spcAft>
                <a:spcPts val="0"/>
              </a:spcAft>
            </a:pPr>
            <a:r>
              <a:rPr sz="1100" b="0" i="0" dirty="0">
                <a:solidFill>
                  <a:srgbClr val="000000"/>
                </a:solidFill>
                <a:latin typeface="Calibri"/>
                <a:ea typeface="Calibri"/>
                <a:cs typeface="Calibri"/>
              </a:rPr>
              <a:t>Med handintensivt arbete menas alltså handrörelser som innebär en hög repetitivitet och/eller hög kraftutveckling.
Staplarna till höger visar i vilken utsträckning arbetstagarna uppfattar att de utsätts för </a:t>
            </a:r>
            <a:r>
              <a:rPr sz="1100" b="1" i="0" dirty="0">
                <a:solidFill>
                  <a:srgbClr val="000000"/>
                </a:solidFill>
                <a:latin typeface="Calibri"/>
                <a:ea typeface="Calibri"/>
                <a:cs typeface="Calibri"/>
              </a:rPr>
              <a:t>kraftutveckling i arbetet</a:t>
            </a:r>
            <a:r>
              <a:rPr sz="1100" b="0" i="0" dirty="0">
                <a:solidFill>
                  <a:srgbClr val="000000"/>
                </a:solidFill>
                <a:latin typeface="Calibri"/>
                <a:ea typeface="Calibri"/>
                <a:cs typeface="Calibri"/>
              </a:rPr>
              <a:t>.</a:t>
            </a:r>
          </a:p>
        </p:txBody>
      </p:sp>
      <p:graphicFrame>
        <p:nvGraphicFramePr>
          <p:cNvPr id="7" name="Table 7"/>
          <p:cNvGraphicFramePr/>
          <p:nvPr/>
        </p:nvGraphicFramePr>
        <p:xfrm>
          <a:off x="7795879" y="1445555"/>
          <a:ext cx="1508987" cy="419163"/>
        </p:xfrm>
        <a:graphic>
          <a:graphicData uri="http://schemas.openxmlformats.org/drawingml/2006/table">
            <a:tbl>
              <a:tblPr>
                <a:tableStyleId>{2D5ABB26-0587-4C30-8999-92F81FD0307C}</a:tableStyleId>
              </a:tblPr>
              <a:tblGrid>
                <a:gridCol w="1508987">
                  <a:extLst>
                    <a:ext uri="{9D8B030D-6E8A-4147-A177-3AD203B41FA5}">
                      <a16:colId xmlns:a16="http://schemas.microsoft.com/office/drawing/2014/main" val="20000"/>
                    </a:ext>
                  </a:extLst>
                </a:gridCol>
              </a:tblGrid>
              <a:tr h="419163">
                <a:tc>
                  <a:txBody>
                    <a:bodyPr/>
                    <a:lstStyle/>
                    <a:p>
                      <a:pPr algn="r" defTabSz="914400">
                        <a:defRPr sz="800" b="0" i="0" u="none" dirty="0">
                          <a:solidFill>
                            <a:srgbClr val="000000"/>
                          </a:solidFill>
                          <a:latin typeface="Segoe UI"/>
                          <a:ea typeface="Segoe UI"/>
                          <a:cs typeface="Segoe UI"/>
                        </a:defRPr>
                      </a:pPr>
                      <a:r>
                        <a:rPr dirty="0"/>
                        <a:t>231 svar</a:t>
                      </a:r>
                    </a:p>
                  </a:txBody>
                  <a:tcPr marL="0" marR="0" marT="0" marB="0" horzOverflow="overflow">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lum/>
          </a:blip>
          <a:srcRect/>
          <a:stretch>
            <a:fillRect/>
          </a:stretch>
        </p:blipFill>
        <p:spPr bwMode="white">
          <a:xfrm>
            <a:off x="0" y="0"/>
            <a:ext cx="9906000" cy="6858000"/>
          </a:xfrm>
          <a:prstGeom prst="rect">
            <a:avLst/>
          </a:prstGeom>
          <a:ln>
            <a:headEnd type="none"/>
            <a:tailEnd type="none"/>
          </a:ln>
        </p:spPr>
      </p:pic>
      <p:sp>
        <p:nvSpPr>
          <p:cNvPr id="3" name="TextBox3"/>
          <p:cNvSpPr txBox="1">
            <a:spLocks noChangeArrowheads="1"/>
          </p:cNvSpPr>
          <p:nvPr/>
        </p:nvSpPr>
        <p:spPr bwMode="white">
          <a:xfrm>
            <a:off x="330050" y="6600997"/>
            <a:ext cx="9142381" cy="330050"/>
          </a:xfrm>
          <a:prstGeom prst="rect">
            <a:avLst/>
          </a:prstGeom>
          <a:ln>
            <a:headEnd type="none"/>
            <a:tailEnd type="none"/>
          </a:ln>
        </p:spPr>
        <p:txBody>
          <a:bodyPr wrap="square" lIns="0" tIns="63500" rIns="0" bIns="0" anchor="t">
            <a:spAutoFit/>
          </a:bodyPr>
          <a:lstStyle/>
          <a:p>
            <a:pPr algn="ctr" defTabSz="914400">
              <a:defRPr sz="1000" b="0" i="0" u="none" dirty="0">
                <a:solidFill>
                  <a:srgbClr val="000000"/>
                </a:solidFill>
                <a:latin typeface="Calibri"/>
                <a:ea typeface="Calibri"/>
                <a:cs typeface="Calibri"/>
              </a:defRPr>
            </a:pPr>
            <a:r>
              <a:rPr dirty="0"/>
              <a:t> </a:t>
            </a:r>
          </a:p>
        </p:txBody>
      </p:sp>
      <p:pic>
        <p:nvPicPr>
          <p:cNvPr id="4" name="Picture 4"/>
          <p:cNvPicPr>
            <a:picLocks noChangeAspect="1"/>
          </p:cNvPicPr>
          <p:nvPr/>
        </p:nvPicPr>
        <p:blipFill>
          <a:blip r:embed="rId3">
            <a:lum/>
          </a:blip>
          <a:srcRect/>
          <a:stretch>
            <a:fillRect/>
          </a:stretch>
        </p:blipFill>
        <p:spPr bwMode="white">
          <a:xfrm>
            <a:off x="4823587" y="2074689"/>
            <a:ext cx="4823587" cy="3168899"/>
          </a:xfrm>
          <a:prstGeom prst="rect">
            <a:avLst/>
          </a:prstGeom>
          <a:ln>
            <a:headEnd type="none"/>
            <a:tailEnd type="none"/>
          </a:ln>
        </p:spPr>
      </p:pic>
      <p:pic>
        <p:nvPicPr>
          <p:cNvPr id="5" name="Picture 5"/>
          <p:cNvPicPr>
            <a:picLocks noChangeAspect="1"/>
          </p:cNvPicPr>
          <p:nvPr/>
        </p:nvPicPr>
        <p:blipFill>
          <a:blip r:embed="rId4">
            <a:lum/>
          </a:blip>
          <a:srcRect/>
          <a:stretch>
            <a:fillRect/>
          </a:stretch>
        </p:blipFill>
        <p:spPr bwMode="white">
          <a:xfrm>
            <a:off x="8276352" y="1470705"/>
            <a:ext cx="167665" cy="167665"/>
          </a:xfrm>
          <a:prstGeom prst="rect">
            <a:avLst/>
          </a:prstGeom>
          <a:ln>
            <a:headEnd type="none"/>
            <a:tailEnd type="none"/>
          </a:ln>
        </p:spPr>
      </p:pic>
      <p:pic>
        <p:nvPicPr>
          <p:cNvPr id="6" name="Picture 6"/>
          <p:cNvPicPr>
            <a:picLocks noChangeAspect="1"/>
          </p:cNvPicPr>
          <p:nvPr/>
        </p:nvPicPr>
        <p:blipFill>
          <a:blip r:embed="rId5">
            <a:lum/>
          </a:blip>
          <a:srcRect/>
          <a:stretch>
            <a:fillRect/>
          </a:stretch>
        </p:blipFill>
        <p:spPr bwMode="white">
          <a:xfrm>
            <a:off x="6935029" y="1470705"/>
            <a:ext cx="167665" cy="167665"/>
          </a:xfrm>
          <a:prstGeom prst="rect">
            <a:avLst/>
          </a:prstGeom>
          <a:ln>
            <a:headEnd type="none"/>
            <a:tailEnd type="none"/>
          </a:ln>
        </p:spPr>
      </p:pic>
      <p:graphicFrame>
        <p:nvGraphicFramePr>
          <p:cNvPr id="7" name="Table 7"/>
          <p:cNvGraphicFramePr/>
          <p:nvPr/>
        </p:nvGraphicFramePr>
        <p:xfrm>
          <a:off x="6935029" y="1445555"/>
          <a:ext cx="2763874" cy="685215"/>
        </p:xfrm>
        <a:graphic>
          <a:graphicData uri="http://schemas.openxmlformats.org/drawingml/2006/table">
            <a:tbl>
              <a:tblPr>
                <a:tableStyleId>{2D5ABB26-0587-4C30-8999-92F81FD0307C}</a:tableStyleId>
              </a:tblPr>
              <a:tblGrid>
                <a:gridCol w="208280">
                  <a:extLst>
                    <a:ext uri="{9D8B030D-6E8A-4147-A177-3AD203B41FA5}">
                      <a16:colId xmlns:a16="http://schemas.microsoft.com/office/drawing/2014/main" val="20000"/>
                    </a:ext>
                  </a:extLst>
                </a:gridCol>
                <a:gridCol w="1173657">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gridCol w="1173657">
                  <a:extLst>
                    <a:ext uri="{9D8B030D-6E8A-4147-A177-3AD203B41FA5}">
                      <a16:colId xmlns:a16="http://schemas.microsoft.com/office/drawing/2014/main" val="20003"/>
                    </a:ext>
                  </a:extLst>
                </a:gridCol>
              </a:tblGrid>
              <a:tr h="319455">
                <a:tc>
                  <a:txBody>
                    <a:bodyPr/>
                    <a:lstStyle/>
                    <a:p>
                      <a:pPr algn="l" defTabSz="914400">
                        <a:defRPr sz="800" b="0" i="0" u="none" dirty="0">
                          <a:solidFill>
                            <a:srgbClr val="000000"/>
                          </a:solidFill>
                          <a:latin typeface="Segoe UI"/>
                          <a:ea typeface="Segoe UI"/>
                          <a:cs typeface="Segoe UI"/>
                        </a:defRPr>
                      </a:pPr>
                      <a:r>
                        <a:rPr dirty="0"/>
                        <a:t> </a:t>
                      </a:r>
                    </a:p>
                  </a:txBody>
                  <a:tcPr marL="63500" marR="63500" marT="0" marB="0" horzOverflow="overflow">
                    <a:noFill/>
                  </a:tcPr>
                </a:tc>
                <a:tc>
                  <a:txBody>
                    <a:bodyPr/>
                    <a:lstStyle/>
                    <a:p>
                      <a:pPr algn="l" defTabSz="914400">
                        <a:defRPr sz="800" b="0" i="0" u="none" dirty="0">
                          <a:solidFill>
                            <a:srgbClr val="000000"/>
                          </a:solidFill>
                          <a:latin typeface="Segoe UI"/>
                          <a:ea typeface="Segoe UI"/>
                          <a:cs typeface="Segoe UI"/>
                        </a:defRPr>
                      </a:pPr>
                      <a:r>
                        <a:rPr dirty="0"/>
                        <a:t>Alltid/nästan alltid</a:t>
                      </a:r>
                    </a:p>
                  </a:txBody>
                  <a:tcPr marL="63500" marR="63500" marT="0" marB="0" horzOverflow="overflow">
                    <a:noFill/>
                  </a:tcPr>
                </a:tc>
                <a:tc>
                  <a:txBody>
                    <a:bodyPr/>
                    <a:lstStyle/>
                    <a:p>
                      <a:pPr algn="l" defTabSz="914400">
                        <a:defRPr sz="800" b="0" i="0" u="none" dirty="0">
                          <a:solidFill>
                            <a:srgbClr val="000000"/>
                          </a:solidFill>
                          <a:latin typeface="Segoe UI"/>
                          <a:ea typeface="Segoe UI"/>
                          <a:cs typeface="Segoe UI"/>
                        </a:defRPr>
                      </a:pPr>
                      <a:r>
                        <a:rPr dirty="0"/>
                        <a:t> </a:t>
                      </a:r>
                    </a:p>
                  </a:txBody>
                  <a:tcPr marL="63500" marR="63500" marT="0" marB="0" horzOverflow="overflow">
                    <a:noFill/>
                  </a:tcPr>
                </a:tc>
                <a:tc>
                  <a:txBody>
                    <a:bodyPr/>
                    <a:lstStyle/>
                    <a:p>
                      <a:pPr algn="l" defTabSz="914400">
                        <a:defRPr sz="800" b="0" i="0" u="none" dirty="0">
                          <a:solidFill>
                            <a:srgbClr val="000000"/>
                          </a:solidFill>
                          <a:latin typeface="Segoe UI"/>
                          <a:ea typeface="Segoe UI"/>
                          <a:cs typeface="Segoe UI"/>
                        </a:defRPr>
                      </a:pPr>
                      <a:r>
                        <a:rPr dirty="0"/>
                        <a:t>Periodvis, tex viss del av året</a:t>
                      </a:r>
                    </a:p>
                  </a:txBody>
                  <a:tcPr marL="63500" marR="63500" marT="0" marB="0" horzOverflow="overflow">
                    <a:noFill/>
                  </a:tcPr>
                </a:tc>
                <a:extLst>
                  <a:ext uri="{0D108BD9-81ED-4DB2-BD59-A6C34878D82A}">
                    <a16:rowId xmlns:a16="http://schemas.microsoft.com/office/drawing/2014/main" val="10000"/>
                  </a:ext>
                </a:extLst>
              </a:tr>
              <a:tr h="0">
                <a:tc>
                  <a:txBody>
                    <a:bodyPr/>
                    <a:lstStyle/>
                    <a:p>
                      <a:pPr defTabSz="914400"/>
                      <a:endParaRPr/>
                    </a:p>
                  </a:txBody>
                  <a:tcPr horzOverflow="overflow"/>
                </a:tc>
                <a:tc>
                  <a:txBody>
                    <a:bodyPr/>
                    <a:lstStyle/>
                    <a:p>
                      <a:pPr defTabSz="914400"/>
                      <a:endParaRPr/>
                    </a:p>
                  </a:txBody>
                  <a:tcPr horzOverflow="overflow"/>
                </a:tc>
                <a:tc>
                  <a:txBody>
                    <a:bodyPr/>
                    <a:lstStyle/>
                    <a:p>
                      <a:pPr defTabSz="914400"/>
                      <a:endParaRPr/>
                    </a:p>
                  </a:txBody>
                  <a:tcPr horzOverflow="overflow"/>
                </a:tc>
                <a:tc>
                  <a:txBody>
                    <a:bodyPr/>
                    <a:lstStyle/>
                    <a:p>
                      <a:pPr defTabSz="914400"/>
                      <a:endParaRPr/>
                    </a:p>
                  </a:txBody>
                  <a:tcPr horzOverflow="overflow"/>
                </a:tc>
                <a:extLst>
                  <a:ext uri="{0D108BD9-81ED-4DB2-BD59-A6C34878D82A}">
                    <a16:rowId xmlns:a16="http://schemas.microsoft.com/office/drawing/2014/main" val="10001"/>
                  </a:ext>
                </a:extLst>
              </a:tr>
            </a:tbl>
          </a:graphicData>
        </a:graphic>
      </p:graphicFrame>
      <p:graphicFrame>
        <p:nvGraphicFramePr>
          <p:cNvPr id="8" name="Table 8"/>
          <p:cNvGraphicFramePr/>
          <p:nvPr/>
        </p:nvGraphicFramePr>
        <p:xfrm>
          <a:off x="8503426" y="1964898"/>
          <a:ext cx="838326" cy="201198"/>
        </p:xfrm>
        <a:graphic>
          <a:graphicData uri="http://schemas.openxmlformats.org/drawingml/2006/table">
            <a:tbl>
              <a:tblPr>
                <a:tableStyleId>{2D5ABB26-0587-4C30-8999-92F81FD0307C}</a:tableStyleId>
              </a:tblPr>
              <a:tblGrid>
                <a:gridCol w="838326">
                  <a:extLst>
                    <a:ext uri="{9D8B030D-6E8A-4147-A177-3AD203B41FA5}">
                      <a16:colId xmlns:a16="http://schemas.microsoft.com/office/drawing/2014/main" val="20000"/>
                    </a:ext>
                  </a:extLst>
                </a:gridCol>
              </a:tblGrid>
              <a:tr h="201198">
                <a:tc>
                  <a:txBody>
                    <a:bodyPr/>
                    <a:lstStyle/>
                    <a:p>
                      <a:pPr algn="r" defTabSz="914400">
                        <a:defRPr sz="800" b="0" i="0" u="none" dirty="0">
                          <a:solidFill>
                            <a:srgbClr val="000000"/>
                          </a:solidFill>
                          <a:latin typeface="Segoe UI"/>
                          <a:ea typeface="Segoe UI"/>
                          <a:cs typeface="Segoe UI"/>
                        </a:defRPr>
                      </a:pPr>
                      <a:r>
                        <a:rPr dirty="0"/>
                        <a:t>231 svar</a:t>
                      </a:r>
                    </a:p>
                  </a:txBody>
                  <a:tcPr marL="0" marR="0" marT="0" marB="0" horzOverflow="overflow">
                    <a:noFill/>
                  </a:tcPr>
                </a:tc>
                <a:extLst>
                  <a:ext uri="{0D108BD9-81ED-4DB2-BD59-A6C34878D82A}">
                    <a16:rowId xmlns:a16="http://schemas.microsoft.com/office/drawing/2014/main" val="10000"/>
                  </a:ext>
                </a:extLst>
              </a:tr>
            </a:tbl>
          </a:graphicData>
        </a:graphic>
      </p:graphicFrame>
      <p:sp>
        <p:nvSpPr>
          <p:cNvPr id="9" name="TextBox9"/>
          <p:cNvSpPr txBox="1">
            <a:spLocks noChangeArrowheads="1"/>
          </p:cNvSpPr>
          <p:nvPr/>
        </p:nvSpPr>
        <p:spPr bwMode="white">
          <a:xfrm>
            <a:off x="838327" y="1099326"/>
            <a:ext cx="8123385" cy="419163"/>
          </a:xfrm>
          <a:prstGeom prst="rect">
            <a:avLst/>
          </a:prstGeom>
          <a:ln>
            <a:headEnd type="none"/>
            <a:tailEnd type="none"/>
          </a:ln>
        </p:spPr>
        <p:txBody>
          <a:bodyPr wrap="square" lIns="0" tIns="0" rIns="0" bIns="0" anchor="t">
            <a:spAutoFit/>
          </a:bodyPr>
          <a:lstStyle/>
          <a:p>
            <a:pPr algn="ctr" defTabSz="914400">
              <a:defRPr sz="2000" b="1" i="0" u="none" dirty="0">
                <a:solidFill>
                  <a:srgbClr val="000000"/>
                </a:solidFill>
                <a:latin typeface="Calibri"/>
                <a:ea typeface="Calibri"/>
                <a:cs typeface="Calibri"/>
              </a:defRPr>
            </a:pPr>
            <a:r>
              <a:rPr dirty="0"/>
              <a:t>Förekomst av påverkande faktorer: Kyla, Väta och Vibrationer</a:t>
            </a:r>
          </a:p>
        </p:txBody>
      </p:sp>
      <p:sp>
        <p:nvSpPr>
          <p:cNvPr id="10" name="TextBox10"/>
          <p:cNvSpPr txBox="1">
            <a:spLocks noChangeArrowheads="1"/>
          </p:cNvSpPr>
          <p:nvPr/>
        </p:nvSpPr>
        <p:spPr bwMode="white">
          <a:xfrm>
            <a:off x="838327" y="1734079"/>
            <a:ext cx="3772470" cy="1205095"/>
          </a:xfrm>
          <a:prstGeom prst="rect">
            <a:avLst/>
          </a:prstGeom>
          <a:ln>
            <a:headEnd type="none"/>
            <a:tailEnd type="none"/>
          </a:ln>
        </p:spPr>
        <p:txBody>
          <a:bodyPr wrap="square" lIns="50300" rIns="50300">
            <a:spAutoFit/>
          </a:bodyPr>
          <a:lstStyle/>
          <a:p>
            <a:pPr algn="l" defTabSz="914400">
              <a:spcBef>
                <a:spcPts val="0"/>
              </a:spcBef>
              <a:spcAft>
                <a:spcPts val="0"/>
              </a:spcAft>
            </a:pPr>
            <a:r>
              <a:rPr sz="1100" b="0" i="0" dirty="0">
                <a:solidFill>
                  <a:srgbClr val="000000"/>
                </a:solidFill>
                <a:latin typeface="Calibri"/>
                <a:ea typeface="Calibri"/>
                <a:cs typeface="Calibri"/>
              </a:rPr>
              <a:t>Kyla, våta förhållanden och vibrationer kan bidra ytterligare till skador i hand och fingrar. Exponering för vibrationer kan leda till vita fingrar och skador i fingrarnas fina nervtrådar (fintrådsneuropati) och kräver en separat riskbedömning.</a:t>
            </a:r>
          </a:p>
        </p:txBody>
      </p:sp>
      <p:sp>
        <p:nvSpPr>
          <p:cNvPr id="11" name="TextBox11"/>
          <p:cNvSpPr txBox="1">
            <a:spLocks noChangeArrowheads="1"/>
          </p:cNvSpPr>
          <p:nvPr/>
        </p:nvSpPr>
        <p:spPr bwMode="white">
          <a:xfrm>
            <a:off x="5142575" y="5254073"/>
            <a:ext cx="1676653" cy="419163"/>
          </a:xfrm>
          <a:prstGeom prst="rect">
            <a:avLst/>
          </a:prstGeom>
          <a:ln>
            <a:headEnd type="none"/>
            <a:tailEnd type="none"/>
          </a:ln>
        </p:spPr>
        <p:txBody>
          <a:bodyPr wrap="square" lIns="0" tIns="0" rIns="0" bIns="0" anchor="t">
            <a:spAutoFit/>
          </a:bodyPr>
          <a:lstStyle/>
          <a:p>
            <a:pPr algn="l" defTabSz="914400">
              <a:defRPr sz="1100" b="0" i="0" u="none" dirty="0">
                <a:solidFill>
                  <a:srgbClr val="000000"/>
                </a:solidFill>
                <a:latin typeface="Calibri"/>
                <a:ea typeface="Calibri"/>
                <a:cs typeface="Calibri"/>
              </a:defRPr>
            </a:pPr>
            <a:r>
              <a:rPr dirty="0"/>
              <a:t>Arbetar under kalla förhållanden</a:t>
            </a:r>
          </a:p>
        </p:txBody>
      </p:sp>
      <p:sp>
        <p:nvSpPr>
          <p:cNvPr id="12" name="TextBox12"/>
          <p:cNvSpPr txBox="1">
            <a:spLocks noChangeArrowheads="1"/>
          </p:cNvSpPr>
          <p:nvPr/>
        </p:nvSpPr>
        <p:spPr bwMode="white">
          <a:xfrm>
            <a:off x="7972766" y="5254073"/>
            <a:ext cx="1676653" cy="419163"/>
          </a:xfrm>
          <a:prstGeom prst="rect">
            <a:avLst/>
          </a:prstGeom>
          <a:ln>
            <a:headEnd type="none"/>
            <a:tailEnd type="none"/>
          </a:ln>
        </p:spPr>
        <p:txBody>
          <a:bodyPr wrap="square" lIns="0" tIns="0" rIns="0" bIns="0" anchor="t">
            <a:spAutoFit/>
          </a:bodyPr>
          <a:lstStyle/>
          <a:p>
            <a:pPr algn="l" defTabSz="914400">
              <a:defRPr sz="1100" b="0" i="0" u="none" dirty="0">
                <a:solidFill>
                  <a:srgbClr val="000000"/>
                </a:solidFill>
                <a:latin typeface="Calibri"/>
                <a:ea typeface="Calibri"/>
                <a:cs typeface="Calibri"/>
              </a:defRPr>
            </a:pPr>
            <a:r>
              <a:rPr dirty="0"/>
              <a:t>Arbetar under våta förhållanden</a:t>
            </a:r>
          </a:p>
        </p:txBody>
      </p:sp>
      <p:sp>
        <p:nvSpPr>
          <p:cNvPr id="13" name="TextBox13"/>
          <p:cNvSpPr txBox="1">
            <a:spLocks noChangeArrowheads="1"/>
          </p:cNvSpPr>
          <p:nvPr/>
        </p:nvSpPr>
        <p:spPr bwMode="white">
          <a:xfrm>
            <a:off x="5024651" y="5715711"/>
            <a:ext cx="4401215" cy="251498"/>
          </a:xfrm>
          <a:prstGeom prst="rect">
            <a:avLst/>
          </a:prstGeom>
          <a:ln>
            <a:headEnd type="none"/>
            <a:tailEnd type="none"/>
          </a:ln>
        </p:spPr>
        <p:txBody>
          <a:bodyPr wrap="square" lIns="0" tIns="0" rIns="0" bIns="0" anchor="t">
            <a:spAutoFit/>
          </a:bodyPr>
          <a:lstStyle/>
          <a:p>
            <a:pPr algn="ctr" defTabSz="914400">
              <a:defRPr sz="1100" b="1" i="0" u="none" dirty="0">
                <a:solidFill>
                  <a:srgbClr val="000000"/>
                </a:solidFill>
                <a:latin typeface="Calibri"/>
                <a:ea typeface="Calibri"/>
                <a:cs typeface="Calibri"/>
              </a:defRPr>
            </a:pPr>
            <a:r>
              <a:rPr dirty="0"/>
              <a:t>Andel som utsätts för vibrationer från handhållna maskiner eller verktyg:</a:t>
            </a:r>
          </a:p>
        </p:txBody>
      </p:sp>
      <p:pic>
        <p:nvPicPr>
          <p:cNvPr id="14" name="Picture 14"/>
          <p:cNvPicPr>
            <a:picLocks noChangeAspect="1"/>
          </p:cNvPicPr>
          <p:nvPr/>
        </p:nvPicPr>
        <p:blipFill>
          <a:blip r:embed="rId6">
            <a:lum/>
          </a:blip>
          <a:srcRect/>
          <a:stretch>
            <a:fillRect/>
          </a:stretch>
        </p:blipFill>
        <p:spPr bwMode="white">
          <a:xfrm>
            <a:off x="7029369" y="5946530"/>
            <a:ext cx="628745" cy="419163"/>
          </a:xfrm>
          <a:prstGeom prst="rect">
            <a:avLst/>
          </a:prstGeom>
          <a:ln>
            <a:headEnd type="none"/>
            <a:tailEnd type="none"/>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lum/>
          </a:blip>
          <a:srcRect/>
          <a:stretch>
            <a:fillRect/>
          </a:stretch>
        </p:blipFill>
        <p:spPr bwMode="white">
          <a:xfrm>
            <a:off x="0" y="0"/>
            <a:ext cx="9906000" cy="6858000"/>
          </a:xfrm>
          <a:prstGeom prst="rect">
            <a:avLst/>
          </a:prstGeom>
          <a:ln>
            <a:headEnd type="none"/>
            <a:tailEnd type="none"/>
          </a:ln>
        </p:spPr>
      </p:pic>
      <p:sp>
        <p:nvSpPr>
          <p:cNvPr id="3" name="TextBox3"/>
          <p:cNvSpPr txBox="1">
            <a:spLocks noChangeArrowheads="1"/>
          </p:cNvSpPr>
          <p:nvPr/>
        </p:nvSpPr>
        <p:spPr bwMode="white">
          <a:xfrm>
            <a:off x="330050" y="6600997"/>
            <a:ext cx="9142381" cy="330050"/>
          </a:xfrm>
          <a:prstGeom prst="rect">
            <a:avLst/>
          </a:prstGeom>
          <a:ln>
            <a:headEnd type="none"/>
            <a:tailEnd type="none"/>
          </a:ln>
        </p:spPr>
        <p:txBody>
          <a:bodyPr wrap="square" lIns="0" tIns="63500" rIns="0" bIns="0" anchor="t">
            <a:spAutoFit/>
          </a:bodyPr>
          <a:lstStyle/>
          <a:p>
            <a:pPr algn="ctr" defTabSz="914400">
              <a:defRPr sz="1000" b="0" i="0" u="none" dirty="0">
                <a:solidFill>
                  <a:srgbClr val="000000"/>
                </a:solidFill>
                <a:latin typeface="Calibri"/>
                <a:ea typeface="Calibri"/>
                <a:cs typeface="Calibri"/>
              </a:defRPr>
            </a:pPr>
            <a:r>
              <a:rPr dirty="0"/>
              <a:t> </a:t>
            </a:r>
          </a:p>
        </p:txBody>
      </p:sp>
      <p:pic>
        <p:nvPicPr>
          <p:cNvPr id="4" name="Picture 4"/>
          <p:cNvPicPr>
            <a:picLocks noChangeAspect="1"/>
          </p:cNvPicPr>
          <p:nvPr/>
        </p:nvPicPr>
        <p:blipFill>
          <a:blip r:embed="rId4">
            <a:lum/>
          </a:blip>
          <a:srcRect/>
          <a:stretch>
            <a:fillRect/>
          </a:stretch>
        </p:blipFill>
        <p:spPr bwMode="white">
          <a:xfrm>
            <a:off x="823539" y="2074689"/>
            <a:ext cx="2352969" cy="2935916"/>
          </a:xfrm>
          <a:prstGeom prst="rect">
            <a:avLst/>
          </a:prstGeom>
          <a:ln>
            <a:headEnd type="none"/>
            <a:tailEnd type="none"/>
          </a:ln>
        </p:spPr>
      </p:pic>
      <p:sp>
        <p:nvSpPr>
          <p:cNvPr id="5" name="TextBox5"/>
          <p:cNvSpPr txBox="1">
            <a:spLocks noChangeArrowheads="1"/>
          </p:cNvSpPr>
          <p:nvPr/>
        </p:nvSpPr>
        <p:spPr bwMode="white">
          <a:xfrm>
            <a:off x="838327" y="1099326"/>
            <a:ext cx="8123385" cy="419163"/>
          </a:xfrm>
          <a:prstGeom prst="rect">
            <a:avLst/>
          </a:prstGeom>
          <a:ln>
            <a:headEnd type="none"/>
            <a:tailEnd type="none"/>
          </a:ln>
        </p:spPr>
        <p:txBody>
          <a:bodyPr wrap="square" lIns="0" tIns="0" rIns="0" bIns="0" anchor="t">
            <a:spAutoFit/>
          </a:bodyPr>
          <a:lstStyle/>
          <a:p>
            <a:pPr algn="ctr" defTabSz="914400">
              <a:defRPr sz="2000" b="1" i="0" u="none" dirty="0">
                <a:solidFill>
                  <a:srgbClr val="000000"/>
                </a:solidFill>
                <a:latin typeface="Calibri"/>
                <a:ea typeface="Calibri"/>
                <a:cs typeface="Calibri"/>
              </a:defRPr>
            </a:pPr>
            <a:r>
              <a:rPr dirty="0"/>
              <a:t>Besvärsförekomst i nacken</a:t>
            </a:r>
          </a:p>
        </p:txBody>
      </p:sp>
      <p:graphicFrame>
        <p:nvGraphicFramePr>
          <p:cNvPr id="6" name="Table 6"/>
          <p:cNvGraphicFramePr/>
          <p:nvPr/>
        </p:nvGraphicFramePr>
        <p:xfrm>
          <a:off x="3373706" y="1734079"/>
          <a:ext cx="838326" cy="201198"/>
        </p:xfrm>
        <a:graphic>
          <a:graphicData uri="http://schemas.openxmlformats.org/drawingml/2006/table">
            <a:tbl>
              <a:tblPr>
                <a:tableStyleId>{2D5ABB26-0587-4C30-8999-92F81FD0307C}</a:tableStyleId>
              </a:tblPr>
              <a:tblGrid>
                <a:gridCol w="838326">
                  <a:extLst>
                    <a:ext uri="{9D8B030D-6E8A-4147-A177-3AD203B41FA5}">
                      <a16:colId xmlns:a16="http://schemas.microsoft.com/office/drawing/2014/main" val="20000"/>
                    </a:ext>
                  </a:extLst>
                </a:gridCol>
              </a:tblGrid>
              <a:tr h="201198">
                <a:tc>
                  <a:txBody>
                    <a:bodyPr/>
                    <a:lstStyle/>
                    <a:p>
                      <a:pPr algn="r" defTabSz="914400">
                        <a:defRPr sz="800" b="0" i="0" u="none" dirty="0">
                          <a:solidFill>
                            <a:srgbClr val="000000"/>
                          </a:solidFill>
                          <a:latin typeface="Segoe UI"/>
                          <a:ea typeface="Segoe UI"/>
                          <a:cs typeface="Segoe UI"/>
                        </a:defRPr>
                      </a:pPr>
                      <a:r>
                        <a:rPr dirty="0"/>
                        <a:t>231 svar</a:t>
                      </a:r>
                    </a:p>
                  </a:txBody>
                  <a:tcPr marL="0" marR="0" marT="0" marB="0" horzOverflow="overflow">
                    <a:noFill/>
                  </a:tcPr>
                </a:tc>
                <a:extLst>
                  <a:ext uri="{0D108BD9-81ED-4DB2-BD59-A6C34878D82A}">
                    <a16:rowId xmlns:a16="http://schemas.microsoft.com/office/drawing/2014/main" val="10000"/>
                  </a:ext>
                </a:extLst>
              </a:tr>
            </a:tbl>
          </a:graphicData>
        </a:graphic>
      </p:graphicFrame>
      <p:pic>
        <p:nvPicPr>
          <p:cNvPr id="7" name="Picture 7"/>
          <p:cNvPicPr>
            <a:picLocks noChangeAspect="1"/>
          </p:cNvPicPr>
          <p:nvPr/>
        </p:nvPicPr>
        <p:blipFill>
          <a:blip r:embed="rId5">
            <a:lum/>
          </a:blip>
          <a:srcRect/>
          <a:stretch>
            <a:fillRect/>
          </a:stretch>
        </p:blipFill>
        <p:spPr bwMode="white">
          <a:xfrm>
            <a:off x="5201537" y="3176699"/>
            <a:ext cx="1676653" cy="502996"/>
          </a:xfrm>
          <a:prstGeom prst="rect">
            <a:avLst/>
          </a:prstGeom>
          <a:ln>
            <a:headEnd type="none"/>
            <a:tailEnd type="none"/>
          </a:ln>
        </p:spPr>
      </p:pic>
      <p:sp>
        <p:nvSpPr>
          <p:cNvPr id="8" name="TextBox8"/>
          <p:cNvSpPr txBox="1">
            <a:spLocks noChangeArrowheads="1"/>
          </p:cNvSpPr>
          <p:nvPr/>
        </p:nvSpPr>
        <p:spPr bwMode="white">
          <a:xfrm>
            <a:off x="5319462" y="3638338"/>
            <a:ext cx="2682645" cy="486500"/>
          </a:xfrm>
          <a:prstGeom prst="rect">
            <a:avLst/>
          </a:prstGeom>
          <a:ln>
            <a:headEnd type="none"/>
            <a:tailEnd type="none"/>
          </a:ln>
        </p:spPr>
        <p:txBody>
          <a:bodyPr wrap="square" lIns="0" tIns="0" rIns="0" bIns="0" anchor="t">
            <a:spAutoFit/>
          </a:bodyPr>
          <a:lstStyle/>
          <a:p>
            <a:pPr algn="l" defTabSz="914400">
              <a:defRPr sz="1000" b="0" i="0" u="none" dirty="0">
                <a:solidFill>
                  <a:srgbClr val="000000"/>
                </a:solidFill>
                <a:latin typeface="Calibri"/>
                <a:ea typeface="Calibri"/>
                <a:cs typeface="Calibri"/>
              </a:defRPr>
            </a:pPr>
            <a:r>
              <a:rPr dirty="0"/>
              <a:t>av de som upplever besvär senaste 7 dagarna anger att problemen orsakats och/eller påverkats negativt av nuvarande arbetsuppgifter.</a:t>
            </a:r>
          </a:p>
        </p:txBody>
      </p:sp>
      <p:sp>
        <p:nvSpPr>
          <p:cNvPr id="9" name="TextBox9"/>
          <p:cNvSpPr txBox="1">
            <a:spLocks noChangeArrowheads="1"/>
          </p:cNvSpPr>
          <p:nvPr/>
        </p:nvSpPr>
        <p:spPr bwMode="white">
          <a:xfrm>
            <a:off x="838327" y="5542597"/>
            <a:ext cx="3856303" cy="335331"/>
          </a:xfrm>
          <a:prstGeom prst="rect">
            <a:avLst/>
          </a:prstGeom>
          <a:ln>
            <a:headEnd type="none"/>
            <a:tailEnd type="none"/>
          </a:ln>
        </p:spPr>
        <p:txBody>
          <a:bodyPr wrap="square" lIns="0" tIns="0" rIns="0" bIns="0" anchor="t">
            <a:spAutoFit/>
          </a:bodyPr>
          <a:lstStyle/>
          <a:p>
            <a:pPr algn="l" defTabSz="914400">
              <a:defRPr sz="800" b="0" i="0" u="none" dirty="0">
                <a:solidFill>
                  <a:srgbClr val="000000"/>
                </a:solidFill>
                <a:latin typeface="Calibri"/>
                <a:ea typeface="Calibri"/>
                <a:cs typeface="Calibri"/>
              </a:defRPr>
            </a:pPr>
            <a:r>
              <a:rPr dirty="0"/>
              <a:t>Senaste 12 månaderna avser de som upplevt smärta, värk eller obehag Mycket ofta, Ofta, Ibland eller Sällan under de senaste 12 månaderna.</a:t>
            </a:r>
          </a:p>
        </p:txBody>
      </p:sp>
      <p:sp>
        <p:nvSpPr>
          <p:cNvPr id="10" name="TextBox10"/>
          <p:cNvSpPr txBox="1">
            <a:spLocks noChangeArrowheads="1"/>
          </p:cNvSpPr>
          <p:nvPr/>
        </p:nvSpPr>
        <p:spPr bwMode="white">
          <a:xfrm>
            <a:off x="5024651" y="5542597"/>
            <a:ext cx="3856303" cy="335331"/>
          </a:xfrm>
          <a:prstGeom prst="rect">
            <a:avLst/>
          </a:prstGeom>
          <a:ln>
            <a:headEnd type="none"/>
            <a:tailEnd type="none"/>
          </a:ln>
        </p:spPr>
        <p:txBody>
          <a:bodyPr wrap="square" lIns="0" tIns="0" rIns="0" bIns="0" anchor="t">
            <a:spAutoFit/>
          </a:bodyPr>
          <a:lstStyle/>
          <a:p>
            <a:pPr algn="l" defTabSz="914400">
              <a:defRPr sz="800" b="0" i="0" u="none" dirty="0">
                <a:solidFill>
                  <a:srgbClr val="000000"/>
                </a:solidFill>
                <a:latin typeface="Calibri"/>
                <a:ea typeface="Calibri"/>
                <a:cs typeface="Calibri"/>
              </a:defRPr>
            </a:pPr>
            <a:r>
              <a:rPr dirty="0"/>
              <a:t>Senaste 7 dagarna avser de som upplevt smärta, värk eller obehag någon gång under de senaste 7 dagarna.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lum/>
          </a:blip>
          <a:srcRect/>
          <a:stretch>
            <a:fillRect/>
          </a:stretch>
        </p:blipFill>
        <p:spPr bwMode="white">
          <a:xfrm>
            <a:off x="0" y="0"/>
            <a:ext cx="9906000" cy="6858000"/>
          </a:xfrm>
          <a:prstGeom prst="rect">
            <a:avLst/>
          </a:prstGeom>
          <a:ln>
            <a:headEnd type="none"/>
            <a:tailEnd type="none"/>
          </a:ln>
        </p:spPr>
      </p:pic>
      <p:sp>
        <p:nvSpPr>
          <p:cNvPr id="3" name="TextBox3"/>
          <p:cNvSpPr txBox="1">
            <a:spLocks noChangeArrowheads="1"/>
          </p:cNvSpPr>
          <p:nvPr/>
        </p:nvSpPr>
        <p:spPr bwMode="white">
          <a:xfrm>
            <a:off x="330050" y="6600997"/>
            <a:ext cx="9142381" cy="330050"/>
          </a:xfrm>
          <a:prstGeom prst="rect">
            <a:avLst/>
          </a:prstGeom>
          <a:ln>
            <a:headEnd type="none"/>
            <a:tailEnd type="none"/>
          </a:ln>
        </p:spPr>
        <p:txBody>
          <a:bodyPr wrap="square" lIns="0" tIns="63500" rIns="0" bIns="0" anchor="t">
            <a:spAutoFit/>
          </a:bodyPr>
          <a:lstStyle/>
          <a:p>
            <a:pPr algn="ctr" defTabSz="914400">
              <a:defRPr sz="1000" b="0" i="0" u="none" dirty="0">
                <a:solidFill>
                  <a:srgbClr val="000000"/>
                </a:solidFill>
                <a:latin typeface="Calibri"/>
                <a:ea typeface="Calibri"/>
                <a:cs typeface="Calibri"/>
              </a:defRPr>
            </a:pPr>
            <a:r>
              <a:rPr dirty="0"/>
              <a:t> </a:t>
            </a:r>
          </a:p>
        </p:txBody>
      </p:sp>
      <p:pic>
        <p:nvPicPr>
          <p:cNvPr id="4" name="Picture 4"/>
          <p:cNvPicPr>
            <a:picLocks noChangeAspect="1"/>
          </p:cNvPicPr>
          <p:nvPr/>
        </p:nvPicPr>
        <p:blipFill>
          <a:blip r:embed="rId4">
            <a:lum/>
          </a:blip>
          <a:srcRect/>
          <a:stretch>
            <a:fillRect/>
          </a:stretch>
        </p:blipFill>
        <p:spPr bwMode="white">
          <a:xfrm>
            <a:off x="823539" y="2074689"/>
            <a:ext cx="2352969" cy="2935916"/>
          </a:xfrm>
          <a:prstGeom prst="rect">
            <a:avLst/>
          </a:prstGeom>
          <a:ln>
            <a:headEnd type="none"/>
            <a:tailEnd type="none"/>
          </a:ln>
        </p:spPr>
      </p:pic>
      <p:sp>
        <p:nvSpPr>
          <p:cNvPr id="5" name="TextBox5"/>
          <p:cNvSpPr txBox="1">
            <a:spLocks noChangeArrowheads="1"/>
          </p:cNvSpPr>
          <p:nvPr/>
        </p:nvSpPr>
        <p:spPr bwMode="white">
          <a:xfrm>
            <a:off x="838327" y="1099326"/>
            <a:ext cx="8123385" cy="419163"/>
          </a:xfrm>
          <a:prstGeom prst="rect">
            <a:avLst/>
          </a:prstGeom>
          <a:ln>
            <a:headEnd type="none"/>
            <a:tailEnd type="none"/>
          </a:ln>
        </p:spPr>
        <p:txBody>
          <a:bodyPr wrap="square" lIns="0" tIns="0" rIns="0" bIns="0" anchor="t">
            <a:spAutoFit/>
          </a:bodyPr>
          <a:lstStyle/>
          <a:p>
            <a:pPr algn="ctr" defTabSz="914400">
              <a:defRPr sz="2000" b="1" i="0" u="none" dirty="0">
                <a:solidFill>
                  <a:srgbClr val="000000"/>
                </a:solidFill>
                <a:latin typeface="Calibri"/>
                <a:ea typeface="Calibri"/>
                <a:cs typeface="Calibri"/>
              </a:defRPr>
            </a:pPr>
            <a:r>
              <a:rPr dirty="0"/>
              <a:t>Besvärsförekomst i axlarna</a:t>
            </a:r>
          </a:p>
        </p:txBody>
      </p:sp>
      <p:graphicFrame>
        <p:nvGraphicFramePr>
          <p:cNvPr id="6" name="Table 6"/>
          <p:cNvGraphicFramePr/>
          <p:nvPr/>
        </p:nvGraphicFramePr>
        <p:xfrm>
          <a:off x="3373706" y="1734079"/>
          <a:ext cx="838326" cy="201198"/>
        </p:xfrm>
        <a:graphic>
          <a:graphicData uri="http://schemas.openxmlformats.org/drawingml/2006/table">
            <a:tbl>
              <a:tblPr>
                <a:tableStyleId>{2D5ABB26-0587-4C30-8999-92F81FD0307C}</a:tableStyleId>
              </a:tblPr>
              <a:tblGrid>
                <a:gridCol w="838326">
                  <a:extLst>
                    <a:ext uri="{9D8B030D-6E8A-4147-A177-3AD203B41FA5}">
                      <a16:colId xmlns:a16="http://schemas.microsoft.com/office/drawing/2014/main" val="20000"/>
                    </a:ext>
                  </a:extLst>
                </a:gridCol>
              </a:tblGrid>
              <a:tr h="201198">
                <a:tc>
                  <a:txBody>
                    <a:bodyPr/>
                    <a:lstStyle/>
                    <a:p>
                      <a:pPr algn="r" defTabSz="914400">
                        <a:defRPr sz="800" b="0" i="0" u="none" dirty="0">
                          <a:solidFill>
                            <a:srgbClr val="000000"/>
                          </a:solidFill>
                          <a:latin typeface="Segoe UI"/>
                          <a:ea typeface="Segoe UI"/>
                          <a:cs typeface="Segoe UI"/>
                        </a:defRPr>
                      </a:pPr>
                      <a:r>
                        <a:rPr dirty="0"/>
                        <a:t>231 svar</a:t>
                      </a:r>
                    </a:p>
                  </a:txBody>
                  <a:tcPr marL="0" marR="0" marT="0" marB="0" horzOverflow="overflow">
                    <a:noFill/>
                  </a:tcPr>
                </a:tc>
                <a:extLst>
                  <a:ext uri="{0D108BD9-81ED-4DB2-BD59-A6C34878D82A}">
                    <a16:rowId xmlns:a16="http://schemas.microsoft.com/office/drawing/2014/main" val="10000"/>
                  </a:ext>
                </a:extLst>
              </a:tr>
            </a:tbl>
          </a:graphicData>
        </a:graphic>
      </p:graphicFrame>
      <p:pic>
        <p:nvPicPr>
          <p:cNvPr id="7" name="Picture 7"/>
          <p:cNvPicPr>
            <a:picLocks noChangeAspect="1"/>
          </p:cNvPicPr>
          <p:nvPr/>
        </p:nvPicPr>
        <p:blipFill>
          <a:blip r:embed="rId5">
            <a:lum/>
          </a:blip>
          <a:srcRect/>
          <a:stretch>
            <a:fillRect/>
          </a:stretch>
        </p:blipFill>
        <p:spPr bwMode="white">
          <a:xfrm>
            <a:off x="5201537" y="3176699"/>
            <a:ext cx="1676653" cy="502996"/>
          </a:xfrm>
          <a:prstGeom prst="rect">
            <a:avLst/>
          </a:prstGeom>
          <a:ln>
            <a:headEnd type="none"/>
            <a:tailEnd type="none"/>
          </a:ln>
        </p:spPr>
      </p:pic>
      <p:sp>
        <p:nvSpPr>
          <p:cNvPr id="8" name="TextBox8"/>
          <p:cNvSpPr txBox="1">
            <a:spLocks noChangeArrowheads="1"/>
          </p:cNvSpPr>
          <p:nvPr/>
        </p:nvSpPr>
        <p:spPr bwMode="white">
          <a:xfrm>
            <a:off x="5319462" y="3638338"/>
            <a:ext cx="2682645" cy="486500"/>
          </a:xfrm>
          <a:prstGeom prst="rect">
            <a:avLst/>
          </a:prstGeom>
          <a:ln>
            <a:headEnd type="none"/>
            <a:tailEnd type="none"/>
          </a:ln>
        </p:spPr>
        <p:txBody>
          <a:bodyPr wrap="square" lIns="0" tIns="0" rIns="0" bIns="0" anchor="t">
            <a:spAutoFit/>
          </a:bodyPr>
          <a:lstStyle/>
          <a:p>
            <a:pPr algn="l" defTabSz="914400">
              <a:defRPr sz="1000" b="0" i="0" u="none" dirty="0">
                <a:solidFill>
                  <a:srgbClr val="000000"/>
                </a:solidFill>
                <a:latin typeface="Calibri"/>
                <a:ea typeface="Calibri"/>
                <a:cs typeface="Calibri"/>
              </a:defRPr>
            </a:pPr>
            <a:r>
              <a:rPr dirty="0"/>
              <a:t>av de som upplever besvär senaste 7 dagarna anger att problemen orsakats och/eller påverkats negativt av nuvarande arbetsuppgifter.</a:t>
            </a:r>
          </a:p>
        </p:txBody>
      </p:sp>
      <p:sp>
        <p:nvSpPr>
          <p:cNvPr id="9" name="TextBox9"/>
          <p:cNvSpPr txBox="1">
            <a:spLocks noChangeArrowheads="1"/>
          </p:cNvSpPr>
          <p:nvPr/>
        </p:nvSpPr>
        <p:spPr bwMode="white">
          <a:xfrm>
            <a:off x="838327" y="5542597"/>
            <a:ext cx="3856303" cy="335331"/>
          </a:xfrm>
          <a:prstGeom prst="rect">
            <a:avLst/>
          </a:prstGeom>
          <a:ln>
            <a:headEnd type="none"/>
            <a:tailEnd type="none"/>
          </a:ln>
        </p:spPr>
        <p:txBody>
          <a:bodyPr wrap="square" lIns="0" tIns="0" rIns="0" bIns="0" anchor="t">
            <a:spAutoFit/>
          </a:bodyPr>
          <a:lstStyle/>
          <a:p>
            <a:pPr algn="l" defTabSz="914400">
              <a:defRPr sz="800" b="0" i="0" u="none" dirty="0">
                <a:solidFill>
                  <a:srgbClr val="000000"/>
                </a:solidFill>
                <a:latin typeface="Calibri"/>
                <a:ea typeface="Calibri"/>
                <a:cs typeface="Calibri"/>
              </a:defRPr>
            </a:pPr>
            <a:r>
              <a:rPr dirty="0"/>
              <a:t>Senaste 12 månaderna avser de som upplevt smärta, värk eller obehag Mycket ofta, Ofta, Ibland eller Sällan under de senaste 12 månaderna.</a:t>
            </a:r>
          </a:p>
        </p:txBody>
      </p:sp>
      <p:sp>
        <p:nvSpPr>
          <p:cNvPr id="10" name="TextBox10"/>
          <p:cNvSpPr txBox="1">
            <a:spLocks noChangeArrowheads="1"/>
          </p:cNvSpPr>
          <p:nvPr/>
        </p:nvSpPr>
        <p:spPr bwMode="white">
          <a:xfrm>
            <a:off x="5024651" y="5542597"/>
            <a:ext cx="3856303" cy="335331"/>
          </a:xfrm>
          <a:prstGeom prst="rect">
            <a:avLst/>
          </a:prstGeom>
          <a:ln>
            <a:headEnd type="none"/>
            <a:tailEnd type="none"/>
          </a:ln>
        </p:spPr>
        <p:txBody>
          <a:bodyPr wrap="square" lIns="0" tIns="0" rIns="0" bIns="0" anchor="t">
            <a:spAutoFit/>
          </a:bodyPr>
          <a:lstStyle/>
          <a:p>
            <a:pPr algn="l" defTabSz="914400">
              <a:defRPr sz="800" b="0" i="0" u="none" dirty="0">
                <a:solidFill>
                  <a:srgbClr val="000000"/>
                </a:solidFill>
                <a:latin typeface="Calibri"/>
                <a:ea typeface="Calibri"/>
                <a:cs typeface="Calibri"/>
              </a:defRPr>
            </a:pPr>
            <a:r>
              <a:rPr dirty="0"/>
              <a:t>Senaste 7 dagarna avser de som upplevt smärta, värk eller obehag någon gång under de senaste 7 dagarna.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lum/>
          </a:blip>
          <a:srcRect/>
          <a:stretch>
            <a:fillRect/>
          </a:stretch>
        </p:blipFill>
        <p:spPr bwMode="white">
          <a:xfrm>
            <a:off x="0" y="0"/>
            <a:ext cx="9906000" cy="6858000"/>
          </a:xfrm>
          <a:prstGeom prst="rect">
            <a:avLst/>
          </a:prstGeom>
          <a:ln>
            <a:headEnd type="none"/>
            <a:tailEnd type="none"/>
          </a:ln>
        </p:spPr>
      </p:pic>
      <p:sp>
        <p:nvSpPr>
          <p:cNvPr id="3" name="TextBox3"/>
          <p:cNvSpPr txBox="1">
            <a:spLocks noChangeArrowheads="1"/>
          </p:cNvSpPr>
          <p:nvPr/>
        </p:nvSpPr>
        <p:spPr bwMode="white">
          <a:xfrm>
            <a:off x="330050" y="6600997"/>
            <a:ext cx="9142381" cy="330050"/>
          </a:xfrm>
          <a:prstGeom prst="rect">
            <a:avLst/>
          </a:prstGeom>
          <a:ln>
            <a:headEnd type="none"/>
            <a:tailEnd type="none"/>
          </a:ln>
        </p:spPr>
        <p:txBody>
          <a:bodyPr wrap="square" lIns="0" tIns="63500" rIns="0" bIns="0" anchor="t">
            <a:spAutoFit/>
          </a:bodyPr>
          <a:lstStyle/>
          <a:p>
            <a:pPr algn="ctr" defTabSz="914400">
              <a:defRPr sz="1000" b="0" i="0" u="none" dirty="0">
                <a:solidFill>
                  <a:srgbClr val="000000"/>
                </a:solidFill>
                <a:latin typeface="Calibri"/>
                <a:ea typeface="Calibri"/>
                <a:cs typeface="Calibri"/>
              </a:defRPr>
            </a:pPr>
            <a:r>
              <a:rPr dirty="0"/>
              <a:t> </a:t>
            </a:r>
          </a:p>
        </p:txBody>
      </p:sp>
      <p:pic>
        <p:nvPicPr>
          <p:cNvPr id="4" name="Picture 4"/>
          <p:cNvPicPr>
            <a:picLocks noChangeAspect="1"/>
          </p:cNvPicPr>
          <p:nvPr/>
        </p:nvPicPr>
        <p:blipFill>
          <a:blip r:embed="rId4">
            <a:lum/>
          </a:blip>
          <a:srcRect/>
          <a:stretch>
            <a:fillRect/>
          </a:stretch>
        </p:blipFill>
        <p:spPr bwMode="white">
          <a:xfrm>
            <a:off x="235297" y="2074689"/>
            <a:ext cx="9411877" cy="4610420"/>
          </a:xfrm>
          <a:prstGeom prst="rect">
            <a:avLst/>
          </a:prstGeom>
          <a:ln>
            <a:headEnd type="none"/>
            <a:tailEnd type="none"/>
          </a:ln>
        </p:spPr>
      </p:pic>
      <p:sp>
        <p:nvSpPr>
          <p:cNvPr id="5" name="TextBox5"/>
          <p:cNvSpPr txBox="1">
            <a:spLocks noChangeArrowheads="1"/>
          </p:cNvSpPr>
          <p:nvPr/>
        </p:nvSpPr>
        <p:spPr bwMode="white">
          <a:xfrm>
            <a:off x="838327" y="1099326"/>
            <a:ext cx="8123385" cy="419163"/>
          </a:xfrm>
          <a:prstGeom prst="rect">
            <a:avLst/>
          </a:prstGeom>
          <a:ln>
            <a:headEnd type="none"/>
            <a:tailEnd type="none"/>
          </a:ln>
        </p:spPr>
        <p:txBody>
          <a:bodyPr wrap="square" lIns="0" tIns="0" rIns="0" bIns="0" anchor="t">
            <a:spAutoFit/>
          </a:bodyPr>
          <a:lstStyle/>
          <a:p>
            <a:pPr algn="ctr" defTabSz="914400">
              <a:defRPr sz="2000" b="1" i="0" u="none" dirty="0">
                <a:solidFill>
                  <a:srgbClr val="000000"/>
                </a:solidFill>
                <a:latin typeface="Calibri"/>
                <a:ea typeface="Calibri"/>
                <a:cs typeface="Calibri"/>
              </a:defRPr>
            </a:pPr>
            <a:r>
              <a:rPr dirty="0"/>
              <a:t>Andel med besvär i nacke/axlar senaste 7 dagarna, kvinnor</a:t>
            </a:r>
          </a:p>
        </p:txBody>
      </p:sp>
      <p:graphicFrame>
        <p:nvGraphicFramePr>
          <p:cNvPr id="6" name="Table 6"/>
          <p:cNvGraphicFramePr/>
          <p:nvPr/>
        </p:nvGraphicFramePr>
        <p:xfrm>
          <a:off x="8503426" y="1445555"/>
          <a:ext cx="838326" cy="201198"/>
        </p:xfrm>
        <a:graphic>
          <a:graphicData uri="http://schemas.openxmlformats.org/drawingml/2006/table">
            <a:tbl>
              <a:tblPr>
                <a:tableStyleId>{2D5ABB26-0587-4C30-8999-92F81FD0307C}</a:tableStyleId>
              </a:tblPr>
              <a:tblGrid>
                <a:gridCol w="838326">
                  <a:extLst>
                    <a:ext uri="{9D8B030D-6E8A-4147-A177-3AD203B41FA5}">
                      <a16:colId xmlns:a16="http://schemas.microsoft.com/office/drawing/2014/main" val="20000"/>
                    </a:ext>
                  </a:extLst>
                </a:gridCol>
              </a:tblGrid>
              <a:tr h="201198">
                <a:tc>
                  <a:txBody>
                    <a:bodyPr/>
                    <a:lstStyle/>
                    <a:p>
                      <a:pPr algn="r" defTabSz="914400">
                        <a:defRPr sz="800" b="0" i="0" u="none" dirty="0">
                          <a:solidFill>
                            <a:srgbClr val="000000"/>
                          </a:solidFill>
                          <a:latin typeface="Segoe UI"/>
                          <a:ea typeface="Segoe UI"/>
                          <a:cs typeface="Segoe UI"/>
                        </a:defRPr>
                      </a:pPr>
                      <a:r>
                        <a:rPr dirty="0"/>
                        <a:t>96 svar</a:t>
                      </a:r>
                    </a:p>
                  </a:txBody>
                  <a:tcPr marL="0" marR="0" marT="0" marB="0" horzOverflow="overflow">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lum/>
          </a:blip>
          <a:srcRect/>
          <a:stretch>
            <a:fillRect/>
          </a:stretch>
        </p:blipFill>
        <p:spPr bwMode="white">
          <a:xfrm>
            <a:off x="0" y="0"/>
            <a:ext cx="9906000" cy="6858000"/>
          </a:xfrm>
          <a:prstGeom prst="rect">
            <a:avLst/>
          </a:prstGeom>
          <a:ln>
            <a:headEnd type="none"/>
            <a:tailEnd type="none"/>
          </a:ln>
        </p:spPr>
      </p:pic>
      <p:sp>
        <p:nvSpPr>
          <p:cNvPr id="3" name="TextBox3"/>
          <p:cNvSpPr txBox="1">
            <a:spLocks noChangeArrowheads="1"/>
          </p:cNvSpPr>
          <p:nvPr/>
        </p:nvSpPr>
        <p:spPr bwMode="white">
          <a:xfrm>
            <a:off x="330050" y="6600997"/>
            <a:ext cx="9142381" cy="330050"/>
          </a:xfrm>
          <a:prstGeom prst="rect">
            <a:avLst/>
          </a:prstGeom>
          <a:ln>
            <a:headEnd type="none"/>
            <a:tailEnd type="none"/>
          </a:ln>
        </p:spPr>
        <p:txBody>
          <a:bodyPr wrap="square" lIns="0" tIns="63500" rIns="0" bIns="0" anchor="t">
            <a:spAutoFit/>
          </a:bodyPr>
          <a:lstStyle/>
          <a:p>
            <a:pPr algn="ctr" defTabSz="914400">
              <a:defRPr sz="1000" b="0" i="0" u="none" dirty="0">
                <a:solidFill>
                  <a:srgbClr val="000000"/>
                </a:solidFill>
                <a:latin typeface="Calibri"/>
                <a:ea typeface="Calibri"/>
                <a:cs typeface="Calibri"/>
              </a:defRPr>
            </a:pPr>
            <a:r>
              <a:rPr dirty="0"/>
              <a:t> </a:t>
            </a:r>
          </a:p>
        </p:txBody>
      </p:sp>
      <p:pic>
        <p:nvPicPr>
          <p:cNvPr id="4" name="Picture 4"/>
          <p:cNvPicPr>
            <a:picLocks noChangeAspect="1"/>
          </p:cNvPicPr>
          <p:nvPr/>
        </p:nvPicPr>
        <p:blipFill>
          <a:blip r:embed="rId4">
            <a:lum/>
          </a:blip>
          <a:srcRect/>
          <a:stretch>
            <a:fillRect/>
          </a:stretch>
        </p:blipFill>
        <p:spPr bwMode="white">
          <a:xfrm>
            <a:off x="235297" y="2074689"/>
            <a:ext cx="9411877" cy="4610420"/>
          </a:xfrm>
          <a:prstGeom prst="rect">
            <a:avLst/>
          </a:prstGeom>
          <a:ln>
            <a:headEnd type="none"/>
            <a:tailEnd type="none"/>
          </a:ln>
        </p:spPr>
      </p:pic>
      <p:sp>
        <p:nvSpPr>
          <p:cNvPr id="5" name="TextBox5"/>
          <p:cNvSpPr txBox="1">
            <a:spLocks noChangeArrowheads="1"/>
          </p:cNvSpPr>
          <p:nvPr/>
        </p:nvSpPr>
        <p:spPr bwMode="white">
          <a:xfrm>
            <a:off x="838327" y="1099326"/>
            <a:ext cx="8123385" cy="419163"/>
          </a:xfrm>
          <a:prstGeom prst="rect">
            <a:avLst/>
          </a:prstGeom>
          <a:ln>
            <a:headEnd type="none"/>
            <a:tailEnd type="none"/>
          </a:ln>
        </p:spPr>
        <p:txBody>
          <a:bodyPr wrap="square" lIns="0" tIns="0" rIns="0" bIns="0" anchor="t">
            <a:spAutoFit/>
          </a:bodyPr>
          <a:lstStyle/>
          <a:p>
            <a:pPr algn="ctr" defTabSz="914400">
              <a:defRPr sz="2000" b="1" i="0" u="none" dirty="0">
                <a:solidFill>
                  <a:srgbClr val="000000"/>
                </a:solidFill>
                <a:latin typeface="Calibri"/>
                <a:ea typeface="Calibri"/>
                <a:cs typeface="Calibri"/>
              </a:defRPr>
            </a:pPr>
            <a:r>
              <a:rPr dirty="0"/>
              <a:t>Andel med besvär i nacke/axlar senaste 7 dagarna, män</a:t>
            </a:r>
          </a:p>
        </p:txBody>
      </p:sp>
      <p:graphicFrame>
        <p:nvGraphicFramePr>
          <p:cNvPr id="6" name="Table 6"/>
          <p:cNvGraphicFramePr/>
          <p:nvPr/>
        </p:nvGraphicFramePr>
        <p:xfrm>
          <a:off x="8503426" y="1445555"/>
          <a:ext cx="838326" cy="201198"/>
        </p:xfrm>
        <a:graphic>
          <a:graphicData uri="http://schemas.openxmlformats.org/drawingml/2006/table">
            <a:tbl>
              <a:tblPr>
                <a:tableStyleId>{2D5ABB26-0587-4C30-8999-92F81FD0307C}</a:tableStyleId>
              </a:tblPr>
              <a:tblGrid>
                <a:gridCol w="838326">
                  <a:extLst>
                    <a:ext uri="{9D8B030D-6E8A-4147-A177-3AD203B41FA5}">
                      <a16:colId xmlns:a16="http://schemas.microsoft.com/office/drawing/2014/main" val="20000"/>
                    </a:ext>
                  </a:extLst>
                </a:gridCol>
              </a:tblGrid>
              <a:tr h="201198">
                <a:tc>
                  <a:txBody>
                    <a:bodyPr/>
                    <a:lstStyle/>
                    <a:p>
                      <a:pPr algn="r" defTabSz="914400">
                        <a:defRPr sz="800" b="0" i="0" u="none" dirty="0">
                          <a:solidFill>
                            <a:srgbClr val="000000"/>
                          </a:solidFill>
                          <a:latin typeface="Segoe UI"/>
                          <a:ea typeface="Segoe UI"/>
                          <a:cs typeface="Segoe UI"/>
                        </a:defRPr>
                      </a:pPr>
                      <a:r>
                        <a:rPr dirty="0"/>
                        <a:t>135 svar</a:t>
                      </a:r>
                    </a:p>
                  </a:txBody>
                  <a:tcPr marL="0" marR="0" marT="0" marB="0" horzOverflow="overflow">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lum/>
          </a:blip>
          <a:srcRect/>
          <a:stretch>
            <a:fillRect/>
          </a:stretch>
        </p:blipFill>
        <p:spPr bwMode="white">
          <a:xfrm>
            <a:off x="0" y="0"/>
            <a:ext cx="9906000" cy="6858000"/>
          </a:xfrm>
          <a:prstGeom prst="rect">
            <a:avLst/>
          </a:prstGeom>
          <a:ln>
            <a:headEnd type="none"/>
            <a:tailEnd type="none"/>
          </a:ln>
        </p:spPr>
      </p:pic>
      <p:sp>
        <p:nvSpPr>
          <p:cNvPr id="3" name="TextBox3"/>
          <p:cNvSpPr txBox="1">
            <a:spLocks noChangeArrowheads="1"/>
          </p:cNvSpPr>
          <p:nvPr/>
        </p:nvSpPr>
        <p:spPr bwMode="white">
          <a:xfrm>
            <a:off x="330050" y="6600997"/>
            <a:ext cx="9142381" cy="330050"/>
          </a:xfrm>
          <a:prstGeom prst="rect">
            <a:avLst/>
          </a:prstGeom>
          <a:ln>
            <a:headEnd type="none"/>
            <a:tailEnd type="none"/>
          </a:ln>
        </p:spPr>
        <p:txBody>
          <a:bodyPr wrap="square" lIns="0" tIns="63500" rIns="0" bIns="0" anchor="t">
            <a:spAutoFit/>
          </a:bodyPr>
          <a:lstStyle/>
          <a:p>
            <a:pPr algn="ctr" defTabSz="914400">
              <a:defRPr sz="1000" b="0" i="0" u="none" dirty="0">
                <a:solidFill>
                  <a:srgbClr val="000000"/>
                </a:solidFill>
                <a:latin typeface="Calibri"/>
                <a:ea typeface="Calibri"/>
                <a:cs typeface="Calibri"/>
              </a:defRPr>
            </a:pPr>
            <a:r>
              <a:rPr dirty="0"/>
              <a:t> </a:t>
            </a:r>
          </a:p>
        </p:txBody>
      </p:sp>
      <p:pic>
        <p:nvPicPr>
          <p:cNvPr id="4" name="Picture 4"/>
          <p:cNvPicPr>
            <a:picLocks noChangeAspect="1"/>
          </p:cNvPicPr>
          <p:nvPr/>
        </p:nvPicPr>
        <p:blipFill>
          <a:blip r:embed="rId4">
            <a:lum/>
          </a:blip>
          <a:srcRect/>
          <a:stretch>
            <a:fillRect/>
          </a:stretch>
        </p:blipFill>
        <p:spPr bwMode="white">
          <a:xfrm>
            <a:off x="235297" y="2074689"/>
            <a:ext cx="9411877" cy="4610420"/>
          </a:xfrm>
          <a:prstGeom prst="rect">
            <a:avLst/>
          </a:prstGeom>
          <a:ln>
            <a:headEnd type="none"/>
            <a:tailEnd type="none"/>
          </a:ln>
        </p:spPr>
      </p:pic>
      <p:sp>
        <p:nvSpPr>
          <p:cNvPr id="5" name="TextBox5"/>
          <p:cNvSpPr txBox="1">
            <a:spLocks noChangeArrowheads="1"/>
          </p:cNvSpPr>
          <p:nvPr/>
        </p:nvSpPr>
        <p:spPr bwMode="white">
          <a:xfrm>
            <a:off x="838327" y="1099326"/>
            <a:ext cx="8123385" cy="419163"/>
          </a:xfrm>
          <a:prstGeom prst="rect">
            <a:avLst/>
          </a:prstGeom>
          <a:ln>
            <a:headEnd type="none"/>
            <a:tailEnd type="none"/>
          </a:ln>
        </p:spPr>
        <p:txBody>
          <a:bodyPr wrap="square" lIns="0" tIns="0" rIns="0" bIns="0" anchor="t">
            <a:spAutoFit/>
          </a:bodyPr>
          <a:lstStyle/>
          <a:p>
            <a:pPr algn="ctr" defTabSz="914400">
              <a:defRPr sz="2000" b="1" i="0" u="none" dirty="0">
                <a:solidFill>
                  <a:srgbClr val="000000"/>
                </a:solidFill>
                <a:latin typeface="Calibri"/>
                <a:ea typeface="Calibri"/>
                <a:cs typeface="Calibri"/>
              </a:defRPr>
            </a:pPr>
            <a:r>
              <a:rPr dirty="0"/>
              <a:t>Andel med besvär i nacke/axlar senaste 12 månaderna, kvinnor</a:t>
            </a:r>
          </a:p>
        </p:txBody>
      </p:sp>
      <p:sp>
        <p:nvSpPr>
          <p:cNvPr id="6" name="TextBox6"/>
          <p:cNvSpPr txBox="1">
            <a:spLocks noChangeArrowheads="1"/>
          </p:cNvSpPr>
          <p:nvPr/>
        </p:nvSpPr>
        <p:spPr bwMode="white">
          <a:xfrm>
            <a:off x="838327" y="1518489"/>
            <a:ext cx="8123385" cy="445361"/>
          </a:xfrm>
          <a:prstGeom prst="rect">
            <a:avLst/>
          </a:prstGeom>
          <a:ln>
            <a:headEnd type="none"/>
            <a:tailEnd type="none"/>
          </a:ln>
        </p:spPr>
        <p:txBody>
          <a:bodyPr wrap="square" lIns="0" tIns="0" rIns="0" bIns="0" anchor="t">
            <a:spAutoFit/>
          </a:bodyPr>
          <a:lstStyle/>
          <a:p>
            <a:pPr algn="ctr" defTabSz="914400">
              <a:defRPr sz="1300" b="1" i="0" u="none" dirty="0">
                <a:solidFill>
                  <a:srgbClr val="000000"/>
                </a:solidFill>
                <a:latin typeface="Calibri"/>
                <a:ea typeface="Calibri"/>
                <a:cs typeface="Calibri"/>
              </a:defRPr>
            </a:pPr>
            <a:r>
              <a:rPr dirty="0"/>
              <a:t>(Smärta, värk eller obehag Mycket ofta, Ofta, Ibland eller Sällan)</a:t>
            </a:r>
          </a:p>
        </p:txBody>
      </p:sp>
      <p:graphicFrame>
        <p:nvGraphicFramePr>
          <p:cNvPr id="7" name="Table 7"/>
          <p:cNvGraphicFramePr/>
          <p:nvPr/>
        </p:nvGraphicFramePr>
        <p:xfrm>
          <a:off x="8503426" y="1445555"/>
          <a:ext cx="838326" cy="201198"/>
        </p:xfrm>
        <a:graphic>
          <a:graphicData uri="http://schemas.openxmlformats.org/drawingml/2006/table">
            <a:tbl>
              <a:tblPr>
                <a:tableStyleId>{2D5ABB26-0587-4C30-8999-92F81FD0307C}</a:tableStyleId>
              </a:tblPr>
              <a:tblGrid>
                <a:gridCol w="838326">
                  <a:extLst>
                    <a:ext uri="{9D8B030D-6E8A-4147-A177-3AD203B41FA5}">
                      <a16:colId xmlns:a16="http://schemas.microsoft.com/office/drawing/2014/main" val="20000"/>
                    </a:ext>
                  </a:extLst>
                </a:gridCol>
              </a:tblGrid>
              <a:tr h="201198">
                <a:tc>
                  <a:txBody>
                    <a:bodyPr/>
                    <a:lstStyle/>
                    <a:p>
                      <a:pPr algn="r" defTabSz="914400">
                        <a:defRPr sz="800" b="0" i="0" u="none" dirty="0">
                          <a:solidFill>
                            <a:srgbClr val="000000"/>
                          </a:solidFill>
                          <a:latin typeface="Segoe UI"/>
                          <a:ea typeface="Segoe UI"/>
                          <a:cs typeface="Segoe UI"/>
                        </a:defRPr>
                      </a:pPr>
                      <a:r>
                        <a:rPr dirty="0"/>
                        <a:t>96 svar</a:t>
                      </a:r>
                    </a:p>
                  </a:txBody>
                  <a:tcPr marL="0" marR="0" marT="0" marB="0" horzOverflow="overflow">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lum/>
          </a:blip>
          <a:srcRect/>
          <a:stretch>
            <a:fillRect/>
          </a:stretch>
        </p:blipFill>
        <p:spPr bwMode="white">
          <a:xfrm>
            <a:off x="0" y="0"/>
            <a:ext cx="9906000" cy="6858000"/>
          </a:xfrm>
          <a:prstGeom prst="rect">
            <a:avLst/>
          </a:prstGeom>
          <a:ln>
            <a:headEnd type="none"/>
            <a:tailEnd type="none"/>
          </a:ln>
        </p:spPr>
      </p:pic>
      <p:sp>
        <p:nvSpPr>
          <p:cNvPr id="3" name="TextBox3"/>
          <p:cNvSpPr txBox="1">
            <a:spLocks noChangeArrowheads="1"/>
          </p:cNvSpPr>
          <p:nvPr/>
        </p:nvSpPr>
        <p:spPr bwMode="white">
          <a:xfrm>
            <a:off x="330050" y="6600997"/>
            <a:ext cx="9142381" cy="330050"/>
          </a:xfrm>
          <a:prstGeom prst="rect">
            <a:avLst/>
          </a:prstGeom>
          <a:ln>
            <a:headEnd type="none"/>
            <a:tailEnd type="none"/>
          </a:ln>
        </p:spPr>
        <p:txBody>
          <a:bodyPr wrap="square" lIns="0" tIns="63500" rIns="0" bIns="0" anchor="t">
            <a:spAutoFit/>
          </a:bodyPr>
          <a:lstStyle/>
          <a:p>
            <a:pPr algn="ctr" defTabSz="914400">
              <a:defRPr sz="1000" b="0" i="0" u="none" dirty="0">
                <a:solidFill>
                  <a:srgbClr val="000000"/>
                </a:solidFill>
                <a:latin typeface="Calibri"/>
                <a:ea typeface="Calibri"/>
                <a:cs typeface="Calibri"/>
              </a:defRPr>
            </a:pPr>
            <a:r>
              <a:rPr dirty="0"/>
              <a:t> </a:t>
            </a:r>
          </a:p>
        </p:txBody>
      </p:sp>
      <p:pic>
        <p:nvPicPr>
          <p:cNvPr id="4" name="Picture 4"/>
          <p:cNvPicPr>
            <a:picLocks noChangeAspect="1"/>
          </p:cNvPicPr>
          <p:nvPr/>
        </p:nvPicPr>
        <p:blipFill>
          <a:blip r:embed="rId4">
            <a:lum/>
          </a:blip>
          <a:srcRect/>
          <a:stretch>
            <a:fillRect/>
          </a:stretch>
        </p:blipFill>
        <p:spPr bwMode="white">
          <a:xfrm>
            <a:off x="235297" y="2074689"/>
            <a:ext cx="9411877" cy="4610420"/>
          </a:xfrm>
          <a:prstGeom prst="rect">
            <a:avLst/>
          </a:prstGeom>
          <a:ln>
            <a:headEnd type="none"/>
            <a:tailEnd type="none"/>
          </a:ln>
        </p:spPr>
      </p:pic>
      <p:sp>
        <p:nvSpPr>
          <p:cNvPr id="5" name="TextBox5"/>
          <p:cNvSpPr txBox="1">
            <a:spLocks noChangeArrowheads="1"/>
          </p:cNvSpPr>
          <p:nvPr/>
        </p:nvSpPr>
        <p:spPr bwMode="white">
          <a:xfrm>
            <a:off x="838327" y="1099326"/>
            <a:ext cx="8123385" cy="419163"/>
          </a:xfrm>
          <a:prstGeom prst="rect">
            <a:avLst/>
          </a:prstGeom>
          <a:ln>
            <a:headEnd type="none"/>
            <a:tailEnd type="none"/>
          </a:ln>
        </p:spPr>
        <p:txBody>
          <a:bodyPr wrap="square" lIns="0" tIns="0" rIns="0" bIns="0" anchor="t">
            <a:spAutoFit/>
          </a:bodyPr>
          <a:lstStyle/>
          <a:p>
            <a:pPr algn="ctr" defTabSz="914400">
              <a:defRPr sz="2000" b="1" i="0" u="none" dirty="0">
                <a:solidFill>
                  <a:srgbClr val="000000"/>
                </a:solidFill>
                <a:latin typeface="Calibri"/>
                <a:ea typeface="Calibri"/>
                <a:cs typeface="Calibri"/>
              </a:defRPr>
            </a:pPr>
            <a:r>
              <a:rPr dirty="0"/>
              <a:t>Andel med besvär i nacke/axlar senaste 12 månaderna, män</a:t>
            </a:r>
          </a:p>
        </p:txBody>
      </p:sp>
      <p:sp>
        <p:nvSpPr>
          <p:cNvPr id="6" name="TextBox6"/>
          <p:cNvSpPr txBox="1">
            <a:spLocks noChangeArrowheads="1"/>
          </p:cNvSpPr>
          <p:nvPr/>
        </p:nvSpPr>
        <p:spPr bwMode="white">
          <a:xfrm>
            <a:off x="838327" y="1518489"/>
            <a:ext cx="8123385" cy="445361"/>
          </a:xfrm>
          <a:prstGeom prst="rect">
            <a:avLst/>
          </a:prstGeom>
          <a:ln>
            <a:headEnd type="none"/>
            <a:tailEnd type="none"/>
          </a:ln>
        </p:spPr>
        <p:txBody>
          <a:bodyPr wrap="square" lIns="0" tIns="0" rIns="0" bIns="0" anchor="t">
            <a:spAutoFit/>
          </a:bodyPr>
          <a:lstStyle/>
          <a:p>
            <a:pPr algn="ctr" defTabSz="914400">
              <a:defRPr sz="1300" b="1" i="0" u="none" dirty="0">
                <a:solidFill>
                  <a:srgbClr val="000000"/>
                </a:solidFill>
                <a:latin typeface="Calibri"/>
                <a:ea typeface="Calibri"/>
                <a:cs typeface="Calibri"/>
              </a:defRPr>
            </a:pPr>
            <a:r>
              <a:rPr dirty="0"/>
              <a:t>(Smärta, värk eller obehag Mycket ofta, Ofta, Ibland eller Sällan)</a:t>
            </a:r>
          </a:p>
        </p:txBody>
      </p:sp>
      <p:graphicFrame>
        <p:nvGraphicFramePr>
          <p:cNvPr id="7" name="Table 7"/>
          <p:cNvGraphicFramePr/>
          <p:nvPr/>
        </p:nvGraphicFramePr>
        <p:xfrm>
          <a:off x="8503426" y="1445555"/>
          <a:ext cx="838326" cy="201198"/>
        </p:xfrm>
        <a:graphic>
          <a:graphicData uri="http://schemas.openxmlformats.org/drawingml/2006/table">
            <a:tbl>
              <a:tblPr>
                <a:tableStyleId>{2D5ABB26-0587-4C30-8999-92F81FD0307C}</a:tableStyleId>
              </a:tblPr>
              <a:tblGrid>
                <a:gridCol w="838326">
                  <a:extLst>
                    <a:ext uri="{9D8B030D-6E8A-4147-A177-3AD203B41FA5}">
                      <a16:colId xmlns:a16="http://schemas.microsoft.com/office/drawing/2014/main" val="20000"/>
                    </a:ext>
                  </a:extLst>
                </a:gridCol>
              </a:tblGrid>
              <a:tr h="201198">
                <a:tc>
                  <a:txBody>
                    <a:bodyPr/>
                    <a:lstStyle/>
                    <a:p>
                      <a:pPr algn="r" defTabSz="914400">
                        <a:defRPr sz="800" b="0" i="0" u="none" dirty="0">
                          <a:solidFill>
                            <a:srgbClr val="000000"/>
                          </a:solidFill>
                          <a:latin typeface="Segoe UI"/>
                          <a:ea typeface="Segoe UI"/>
                          <a:cs typeface="Segoe UI"/>
                        </a:defRPr>
                      </a:pPr>
                      <a:r>
                        <a:rPr dirty="0"/>
                        <a:t>135 svar</a:t>
                      </a:r>
                    </a:p>
                  </a:txBody>
                  <a:tcPr marL="0" marR="0" marT="0" marB="0" horzOverflow="overflow">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lum/>
          </a:blip>
          <a:srcRect/>
          <a:stretch>
            <a:fillRect/>
          </a:stretch>
        </p:blipFill>
        <p:spPr bwMode="white">
          <a:xfrm>
            <a:off x="0" y="0"/>
            <a:ext cx="9906000" cy="6858000"/>
          </a:xfrm>
          <a:prstGeom prst="rect">
            <a:avLst/>
          </a:prstGeom>
          <a:ln>
            <a:headEnd type="none"/>
            <a:tailEnd type="none"/>
          </a:ln>
        </p:spPr>
      </p:pic>
      <p:sp>
        <p:nvSpPr>
          <p:cNvPr id="3" name="TextBox3"/>
          <p:cNvSpPr txBox="1">
            <a:spLocks noChangeArrowheads="1"/>
          </p:cNvSpPr>
          <p:nvPr/>
        </p:nvSpPr>
        <p:spPr bwMode="white">
          <a:xfrm>
            <a:off x="330050" y="6600997"/>
            <a:ext cx="9142381" cy="330050"/>
          </a:xfrm>
          <a:prstGeom prst="rect">
            <a:avLst/>
          </a:prstGeom>
          <a:ln>
            <a:headEnd type="none"/>
            <a:tailEnd type="none"/>
          </a:ln>
        </p:spPr>
        <p:txBody>
          <a:bodyPr wrap="square" lIns="0" tIns="63500" rIns="0" bIns="0" anchor="t">
            <a:spAutoFit/>
          </a:bodyPr>
          <a:lstStyle/>
          <a:p>
            <a:pPr algn="ctr" defTabSz="914400">
              <a:defRPr sz="1000" b="0" i="0" u="none" dirty="0">
                <a:solidFill>
                  <a:srgbClr val="000000"/>
                </a:solidFill>
                <a:latin typeface="Calibri"/>
                <a:ea typeface="Calibri"/>
                <a:cs typeface="Calibri"/>
              </a:defRPr>
            </a:pPr>
            <a:r>
              <a:rPr dirty="0"/>
              <a:t> </a:t>
            </a:r>
          </a:p>
        </p:txBody>
      </p:sp>
      <p:pic>
        <p:nvPicPr>
          <p:cNvPr id="4" name="Picture 4"/>
          <p:cNvPicPr>
            <a:picLocks noChangeAspect="1"/>
          </p:cNvPicPr>
          <p:nvPr/>
        </p:nvPicPr>
        <p:blipFill>
          <a:blip r:embed="rId4">
            <a:lum/>
          </a:blip>
          <a:srcRect/>
          <a:stretch>
            <a:fillRect/>
          </a:stretch>
        </p:blipFill>
        <p:spPr bwMode="white">
          <a:xfrm>
            <a:off x="235297" y="2074689"/>
            <a:ext cx="9411877" cy="4610420"/>
          </a:xfrm>
          <a:prstGeom prst="rect">
            <a:avLst/>
          </a:prstGeom>
          <a:ln>
            <a:headEnd type="none"/>
            <a:tailEnd type="none"/>
          </a:ln>
        </p:spPr>
      </p:pic>
      <p:sp>
        <p:nvSpPr>
          <p:cNvPr id="5" name="TextBox5"/>
          <p:cNvSpPr txBox="1">
            <a:spLocks noChangeArrowheads="1"/>
          </p:cNvSpPr>
          <p:nvPr/>
        </p:nvSpPr>
        <p:spPr bwMode="white">
          <a:xfrm>
            <a:off x="838327" y="1099326"/>
            <a:ext cx="8123385" cy="419163"/>
          </a:xfrm>
          <a:prstGeom prst="rect">
            <a:avLst/>
          </a:prstGeom>
          <a:ln>
            <a:headEnd type="none"/>
            <a:tailEnd type="none"/>
          </a:ln>
        </p:spPr>
        <p:txBody>
          <a:bodyPr wrap="square" lIns="0" tIns="0" rIns="0" bIns="0" anchor="t">
            <a:spAutoFit/>
          </a:bodyPr>
          <a:lstStyle/>
          <a:p>
            <a:pPr algn="ctr" defTabSz="914400">
              <a:defRPr sz="2000" b="1" i="0" u="none" dirty="0">
                <a:solidFill>
                  <a:srgbClr val="000000"/>
                </a:solidFill>
                <a:latin typeface="Calibri"/>
                <a:ea typeface="Calibri"/>
                <a:cs typeface="Calibri"/>
              </a:defRPr>
            </a:pPr>
            <a:r>
              <a:rPr dirty="0"/>
              <a:t>Andel med minst en diagnos nacke/axlar, kvinnor</a:t>
            </a:r>
          </a:p>
        </p:txBody>
      </p:sp>
      <p:sp>
        <p:nvSpPr>
          <p:cNvPr id="6" name="TextBox6"/>
          <p:cNvSpPr txBox="1">
            <a:spLocks noChangeArrowheads="1"/>
          </p:cNvSpPr>
          <p:nvPr/>
        </p:nvSpPr>
        <p:spPr bwMode="white">
          <a:xfrm>
            <a:off x="838327" y="1518489"/>
            <a:ext cx="8123385" cy="445361"/>
          </a:xfrm>
          <a:prstGeom prst="rect">
            <a:avLst/>
          </a:prstGeom>
          <a:ln>
            <a:headEnd type="none"/>
            <a:tailEnd type="none"/>
          </a:ln>
        </p:spPr>
        <p:txBody>
          <a:bodyPr wrap="square" lIns="0" tIns="0" rIns="0" bIns="0" anchor="t">
            <a:spAutoFit/>
          </a:bodyPr>
          <a:lstStyle/>
          <a:p>
            <a:pPr algn="ctr" defTabSz="914400">
              <a:defRPr sz="1300" b="1" i="0" u="none" dirty="0">
                <a:solidFill>
                  <a:srgbClr val="000000"/>
                </a:solidFill>
                <a:latin typeface="Calibri"/>
                <a:ea typeface="Calibri"/>
                <a:cs typeface="Calibri"/>
              </a:defRPr>
            </a:pPr>
            <a:r>
              <a:rPr dirty="0"/>
              <a:t>(De som inte slutfört den medicinska kontrollen är exkluderade)</a:t>
            </a:r>
          </a:p>
        </p:txBody>
      </p:sp>
      <p:graphicFrame>
        <p:nvGraphicFramePr>
          <p:cNvPr id="7" name="Table 7"/>
          <p:cNvGraphicFramePr/>
          <p:nvPr/>
        </p:nvGraphicFramePr>
        <p:xfrm>
          <a:off x="8503426" y="1445555"/>
          <a:ext cx="838326" cy="201198"/>
        </p:xfrm>
        <a:graphic>
          <a:graphicData uri="http://schemas.openxmlformats.org/drawingml/2006/table">
            <a:tbl>
              <a:tblPr>
                <a:tableStyleId>{2D5ABB26-0587-4C30-8999-92F81FD0307C}</a:tableStyleId>
              </a:tblPr>
              <a:tblGrid>
                <a:gridCol w="838326">
                  <a:extLst>
                    <a:ext uri="{9D8B030D-6E8A-4147-A177-3AD203B41FA5}">
                      <a16:colId xmlns:a16="http://schemas.microsoft.com/office/drawing/2014/main" val="20000"/>
                    </a:ext>
                  </a:extLst>
                </a:gridCol>
              </a:tblGrid>
              <a:tr h="201198">
                <a:tc>
                  <a:txBody>
                    <a:bodyPr/>
                    <a:lstStyle/>
                    <a:p>
                      <a:pPr algn="r" defTabSz="914400">
                        <a:defRPr sz="800" b="0" i="0" u="none" dirty="0">
                          <a:solidFill>
                            <a:srgbClr val="000000"/>
                          </a:solidFill>
                          <a:latin typeface="Segoe UI"/>
                          <a:ea typeface="Segoe UI"/>
                          <a:cs typeface="Segoe UI"/>
                        </a:defRPr>
                      </a:pPr>
                      <a:r>
                        <a:rPr dirty="0"/>
                        <a:t>85 svar</a:t>
                      </a:r>
                    </a:p>
                  </a:txBody>
                  <a:tcPr marL="0" marR="0" marT="0" marB="0" horzOverflow="overflow">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lum/>
          </a:blip>
          <a:srcRect/>
          <a:stretch>
            <a:fillRect/>
          </a:stretch>
        </p:blipFill>
        <p:spPr bwMode="white">
          <a:xfrm>
            <a:off x="0" y="0"/>
            <a:ext cx="9906000" cy="6858000"/>
          </a:xfrm>
          <a:prstGeom prst="rect">
            <a:avLst/>
          </a:prstGeom>
          <a:ln>
            <a:headEnd type="none"/>
            <a:tailEnd type="none"/>
          </a:ln>
        </p:spPr>
      </p:pic>
      <p:sp>
        <p:nvSpPr>
          <p:cNvPr id="3" name="TextBox3"/>
          <p:cNvSpPr txBox="1">
            <a:spLocks noChangeArrowheads="1"/>
          </p:cNvSpPr>
          <p:nvPr/>
        </p:nvSpPr>
        <p:spPr bwMode="white">
          <a:xfrm>
            <a:off x="330050" y="6600997"/>
            <a:ext cx="9142381" cy="330050"/>
          </a:xfrm>
          <a:prstGeom prst="rect">
            <a:avLst/>
          </a:prstGeom>
          <a:ln>
            <a:headEnd type="none"/>
            <a:tailEnd type="none"/>
          </a:ln>
        </p:spPr>
        <p:txBody>
          <a:bodyPr wrap="square" lIns="0" tIns="63500" rIns="0" bIns="0" anchor="t">
            <a:spAutoFit/>
          </a:bodyPr>
          <a:lstStyle/>
          <a:p>
            <a:pPr algn="ctr" defTabSz="914400">
              <a:defRPr sz="1000" b="0" i="0" u="none" dirty="0">
                <a:solidFill>
                  <a:srgbClr val="000000"/>
                </a:solidFill>
                <a:latin typeface="Calibri"/>
                <a:ea typeface="Calibri"/>
                <a:cs typeface="Calibri"/>
              </a:defRPr>
            </a:pPr>
            <a:r>
              <a:rPr dirty="0"/>
              <a:t> </a:t>
            </a:r>
          </a:p>
        </p:txBody>
      </p:sp>
      <p:pic>
        <p:nvPicPr>
          <p:cNvPr id="4" name="Picture 4"/>
          <p:cNvPicPr>
            <a:picLocks noChangeAspect="1"/>
          </p:cNvPicPr>
          <p:nvPr/>
        </p:nvPicPr>
        <p:blipFill>
          <a:blip r:embed="rId4">
            <a:lum/>
          </a:blip>
          <a:srcRect/>
          <a:stretch>
            <a:fillRect/>
          </a:stretch>
        </p:blipFill>
        <p:spPr bwMode="white">
          <a:xfrm>
            <a:off x="235297" y="2074689"/>
            <a:ext cx="9411877" cy="4610420"/>
          </a:xfrm>
          <a:prstGeom prst="rect">
            <a:avLst/>
          </a:prstGeom>
          <a:ln>
            <a:headEnd type="none"/>
            <a:tailEnd type="none"/>
          </a:ln>
        </p:spPr>
      </p:pic>
      <p:sp>
        <p:nvSpPr>
          <p:cNvPr id="5" name="TextBox5"/>
          <p:cNvSpPr txBox="1">
            <a:spLocks noChangeArrowheads="1"/>
          </p:cNvSpPr>
          <p:nvPr/>
        </p:nvSpPr>
        <p:spPr bwMode="white">
          <a:xfrm>
            <a:off x="838327" y="1099326"/>
            <a:ext cx="8123385" cy="419163"/>
          </a:xfrm>
          <a:prstGeom prst="rect">
            <a:avLst/>
          </a:prstGeom>
          <a:ln>
            <a:headEnd type="none"/>
            <a:tailEnd type="none"/>
          </a:ln>
        </p:spPr>
        <p:txBody>
          <a:bodyPr wrap="square" lIns="0" tIns="0" rIns="0" bIns="0" anchor="t">
            <a:spAutoFit/>
          </a:bodyPr>
          <a:lstStyle/>
          <a:p>
            <a:pPr algn="ctr" defTabSz="914400">
              <a:defRPr sz="2000" b="1" i="0" u="none" dirty="0">
                <a:solidFill>
                  <a:srgbClr val="000000"/>
                </a:solidFill>
                <a:latin typeface="Calibri"/>
                <a:ea typeface="Calibri"/>
                <a:cs typeface="Calibri"/>
              </a:defRPr>
            </a:pPr>
            <a:r>
              <a:rPr dirty="0"/>
              <a:t>Andel med minst en diagnos nacke/axlar, män</a:t>
            </a:r>
          </a:p>
        </p:txBody>
      </p:sp>
      <p:sp>
        <p:nvSpPr>
          <p:cNvPr id="6" name="TextBox6"/>
          <p:cNvSpPr txBox="1">
            <a:spLocks noChangeArrowheads="1"/>
          </p:cNvSpPr>
          <p:nvPr/>
        </p:nvSpPr>
        <p:spPr bwMode="white">
          <a:xfrm>
            <a:off x="838327" y="1518489"/>
            <a:ext cx="8123385" cy="445361"/>
          </a:xfrm>
          <a:prstGeom prst="rect">
            <a:avLst/>
          </a:prstGeom>
          <a:ln>
            <a:headEnd type="none"/>
            <a:tailEnd type="none"/>
          </a:ln>
        </p:spPr>
        <p:txBody>
          <a:bodyPr wrap="square" lIns="0" tIns="0" rIns="0" bIns="0" anchor="t">
            <a:spAutoFit/>
          </a:bodyPr>
          <a:lstStyle/>
          <a:p>
            <a:pPr algn="ctr" defTabSz="914400">
              <a:defRPr sz="1300" b="1" i="0" u="none" dirty="0">
                <a:solidFill>
                  <a:srgbClr val="000000"/>
                </a:solidFill>
                <a:latin typeface="Calibri"/>
                <a:ea typeface="Calibri"/>
                <a:cs typeface="Calibri"/>
              </a:defRPr>
            </a:pPr>
            <a:r>
              <a:rPr dirty="0"/>
              <a:t>(De som inte slutfört den medicinska kontrollen är exkluderade)</a:t>
            </a:r>
          </a:p>
        </p:txBody>
      </p:sp>
      <p:graphicFrame>
        <p:nvGraphicFramePr>
          <p:cNvPr id="7" name="Table 7"/>
          <p:cNvGraphicFramePr/>
          <p:nvPr/>
        </p:nvGraphicFramePr>
        <p:xfrm>
          <a:off x="8503426" y="1445555"/>
          <a:ext cx="838326" cy="201198"/>
        </p:xfrm>
        <a:graphic>
          <a:graphicData uri="http://schemas.openxmlformats.org/drawingml/2006/table">
            <a:tbl>
              <a:tblPr>
                <a:tableStyleId>{2D5ABB26-0587-4C30-8999-92F81FD0307C}</a:tableStyleId>
              </a:tblPr>
              <a:tblGrid>
                <a:gridCol w="838326">
                  <a:extLst>
                    <a:ext uri="{9D8B030D-6E8A-4147-A177-3AD203B41FA5}">
                      <a16:colId xmlns:a16="http://schemas.microsoft.com/office/drawing/2014/main" val="20000"/>
                    </a:ext>
                  </a:extLst>
                </a:gridCol>
              </a:tblGrid>
              <a:tr h="201198">
                <a:tc>
                  <a:txBody>
                    <a:bodyPr/>
                    <a:lstStyle/>
                    <a:p>
                      <a:pPr algn="r" defTabSz="914400">
                        <a:defRPr sz="800" b="0" i="0" u="none" dirty="0">
                          <a:solidFill>
                            <a:srgbClr val="000000"/>
                          </a:solidFill>
                          <a:latin typeface="Segoe UI"/>
                          <a:ea typeface="Segoe UI"/>
                          <a:cs typeface="Segoe UI"/>
                        </a:defRPr>
                      </a:pPr>
                      <a:r>
                        <a:rPr dirty="0"/>
                        <a:t>105 svar</a:t>
                      </a:r>
                    </a:p>
                  </a:txBody>
                  <a:tcPr marL="0" marR="0" marT="0" marB="0" horzOverflow="overflow">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lum/>
          </a:blip>
          <a:srcRect/>
          <a:stretch>
            <a:fillRect/>
          </a:stretch>
        </p:blipFill>
        <p:spPr bwMode="white">
          <a:xfrm>
            <a:off x="0" y="0"/>
            <a:ext cx="9906000" cy="6858000"/>
          </a:xfrm>
          <a:prstGeom prst="rect">
            <a:avLst/>
          </a:prstGeom>
          <a:ln>
            <a:headEnd type="none"/>
            <a:tailEnd type="none"/>
          </a:ln>
        </p:spPr>
      </p:pic>
      <p:sp>
        <p:nvSpPr>
          <p:cNvPr id="3" name="TextBox3"/>
          <p:cNvSpPr txBox="1">
            <a:spLocks noChangeArrowheads="1"/>
          </p:cNvSpPr>
          <p:nvPr/>
        </p:nvSpPr>
        <p:spPr bwMode="white">
          <a:xfrm>
            <a:off x="330050" y="6600997"/>
            <a:ext cx="9142381" cy="330050"/>
          </a:xfrm>
          <a:prstGeom prst="rect">
            <a:avLst/>
          </a:prstGeom>
          <a:ln>
            <a:headEnd type="none"/>
            <a:tailEnd type="none"/>
          </a:ln>
        </p:spPr>
        <p:txBody>
          <a:bodyPr wrap="square" lIns="0" tIns="63500" rIns="0" bIns="0" anchor="t">
            <a:spAutoFit/>
          </a:bodyPr>
          <a:lstStyle/>
          <a:p>
            <a:pPr algn="ctr" defTabSz="914400">
              <a:defRPr sz="1000" b="0" i="0" u="none" dirty="0">
                <a:solidFill>
                  <a:srgbClr val="000000"/>
                </a:solidFill>
                <a:latin typeface="Calibri"/>
                <a:ea typeface="Calibri"/>
                <a:cs typeface="Calibri"/>
              </a:defRPr>
            </a:pPr>
            <a:r>
              <a:rPr dirty="0"/>
              <a:t> </a:t>
            </a:r>
          </a:p>
        </p:txBody>
      </p:sp>
      <p:pic>
        <p:nvPicPr>
          <p:cNvPr id="4" name="Picture 4"/>
          <p:cNvPicPr>
            <a:picLocks noChangeAspect="1"/>
          </p:cNvPicPr>
          <p:nvPr/>
        </p:nvPicPr>
        <p:blipFill>
          <a:blip r:embed="rId4">
            <a:lum/>
          </a:blip>
          <a:srcRect/>
          <a:stretch>
            <a:fillRect/>
          </a:stretch>
        </p:blipFill>
        <p:spPr bwMode="white">
          <a:xfrm>
            <a:off x="1117660" y="1844168"/>
            <a:ext cx="7647150" cy="3745966"/>
          </a:xfrm>
          <a:prstGeom prst="rect">
            <a:avLst/>
          </a:prstGeom>
          <a:ln>
            <a:headEnd type="none"/>
            <a:tailEnd type="none"/>
          </a:ln>
        </p:spPr>
      </p:pic>
      <p:sp>
        <p:nvSpPr>
          <p:cNvPr id="5" name="TextBox5"/>
          <p:cNvSpPr txBox="1">
            <a:spLocks noChangeArrowheads="1"/>
          </p:cNvSpPr>
          <p:nvPr/>
        </p:nvSpPr>
        <p:spPr bwMode="white">
          <a:xfrm>
            <a:off x="838327" y="1099326"/>
            <a:ext cx="8123385" cy="419163"/>
          </a:xfrm>
          <a:prstGeom prst="rect">
            <a:avLst/>
          </a:prstGeom>
          <a:ln>
            <a:headEnd type="none"/>
            <a:tailEnd type="none"/>
          </a:ln>
        </p:spPr>
        <p:txBody>
          <a:bodyPr wrap="square" lIns="0" tIns="0" rIns="0" bIns="0" anchor="t">
            <a:spAutoFit/>
          </a:bodyPr>
          <a:lstStyle/>
          <a:p>
            <a:pPr algn="ctr" defTabSz="914400">
              <a:defRPr sz="2000" b="1" i="0" u="none" dirty="0">
                <a:solidFill>
                  <a:srgbClr val="000000"/>
                </a:solidFill>
                <a:latin typeface="Calibri"/>
                <a:ea typeface="Calibri"/>
                <a:cs typeface="Calibri"/>
              </a:defRPr>
            </a:pPr>
            <a:r>
              <a:rPr dirty="0"/>
              <a:t>Ålders- och könsfördelning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lum/>
          </a:blip>
          <a:srcRect/>
          <a:stretch>
            <a:fillRect/>
          </a:stretch>
        </p:blipFill>
        <p:spPr bwMode="white">
          <a:xfrm>
            <a:off x="0" y="0"/>
            <a:ext cx="9906000" cy="6858000"/>
          </a:xfrm>
          <a:prstGeom prst="rect">
            <a:avLst/>
          </a:prstGeom>
          <a:ln>
            <a:headEnd type="none"/>
            <a:tailEnd type="none"/>
          </a:ln>
        </p:spPr>
      </p:pic>
      <p:sp>
        <p:nvSpPr>
          <p:cNvPr id="3" name="TextBox3"/>
          <p:cNvSpPr txBox="1">
            <a:spLocks noChangeArrowheads="1"/>
          </p:cNvSpPr>
          <p:nvPr/>
        </p:nvSpPr>
        <p:spPr bwMode="white">
          <a:xfrm>
            <a:off x="330050" y="6600997"/>
            <a:ext cx="9142381" cy="330050"/>
          </a:xfrm>
          <a:prstGeom prst="rect">
            <a:avLst/>
          </a:prstGeom>
          <a:ln>
            <a:headEnd type="none"/>
            <a:tailEnd type="none"/>
          </a:ln>
        </p:spPr>
        <p:txBody>
          <a:bodyPr wrap="square" lIns="0" tIns="63500" rIns="0" bIns="0" anchor="t">
            <a:spAutoFit/>
          </a:bodyPr>
          <a:lstStyle/>
          <a:p>
            <a:pPr algn="ctr" defTabSz="914400">
              <a:defRPr sz="1000" b="0" i="0" u="none" dirty="0">
                <a:solidFill>
                  <a:srgbClr val="000000"/>
                </a:solidFill>
                <a:latin typeface="Calibri"/>
                <a:ea typeface="Calibri"/>
                <a:cs typeface="Calibri"/>
              </a:defRPr>
            </a:pPr>
            <a:r>
              <a:rPr dirty="0"/>
              <a:t> </a:t>
            </a:r>
          </a:p>
        </p:txBody>
      </p:sp>
      <p:pic>
        <p:nvPicPr>
          <p:cNvPr id="4" name="Picture 4"/>
          <p:cNvPicPr>
            <a:picLocks noChangeAspect="1"/>
          </p:cNvPicPr>
          <p:nvPr/>
        </p:nvPicPr>
        <p:blipFill>
          <a:blip r:embed="rId4">
            <a:lum/>
          </a:blip>
          <a:srcRect/>
          <a:stretch>
            <a:fillRect/>
          </a:stretch>
        </p:blipFill>
        <p:spPr bwMode="white">
          <a:xfrm>
            <a:off x="823539" y="2074689"/>
            <a:ext cx="2352969" cy="2935916"/>
          </a:xfrm>
          <a:prstGeom prst="rect">
            <a:avLst/>
          </a:prstGeom>
          <a:ln>
            <a:headEnd type="none"/>
            <a:tailEnd type="none"/>
          </a:ln>
        </p:spPr>
      </p:pic>
      <p:sp>
        <p:nvSpPr>
          <p:cNvPr id="5" name="TextBox5"/>
          <p:cNvSpPr txBox="1">
            <a:spLocks noChangeArrowheads="1"/>
          </p:cNvSpPr>
          <p:nvPr/>
        </p:nvSpPr>
        <p:spPr bwMode="white">
          <a:xfrm>
            <a:off x="838327" y="1099326"/>
            <a:ext cx="8123385" cy="419163"/>
          </a:xfrm>
          <a:prstGeom prst="rect">
            <a:avLst/>
          </a:prstGeom>
          <a:ln>
            <a:headEnd type="none"/>
            <a:tailEnd type="none"/>
          </a:ln>
        </p:spPr>
        <p:txBody>
          <a:bodyPr wrap="square" lIns="0" tIns="0" rIns="0" bIns="0" anchor="t">
            <a:spAutoFit/>
          </a:bodyPr>
          <a:lstStyle/>
          <a:p>
            <a:pPr algn="ctr" defTabSz="914400">
              <a:defRPr sz="2000" b="1" i="0" u="none" dirty="0">
                <a:solidFill>
                  <a:srgbClr val="000000"/>
                </a:solidFill>
                <a:latin typeface="Calibri"/>
                <a:ea typeface="Calibri"/>
                <a:cs typeface="Calibri"/>
              </a:defRPr>
            </a:pPr>
            <a:r>
              <a:rPr dirty="0"/>
              <a:t>Besvärsförekomst i armbågarna</a:t>
            </a:r>
          </a:p>
        </p:txBody>
      </p:sp>
      <p:graphicFrame>
        <p:nvGraphicFramePr>
          <p:cNvPr id="6" name="Table 6"/>
          <p:cNvGraphicFramePr/>
          <p:nvPr/>
        </p:nvGraphicFramePr>
        <p:xfrm>
          <a:off x="3373706" y="1734079"/>
          <a:ext cx="838326" cy="201198"/>
        </p:xfrm>
        <a:graphic>
          <a:graphicData uri="http://schemas.openxmlformats.org/drawingml/2006/table">
            <a:tbl>
              <a:tblPr>
                <a:tableStyleId>{2D5ABB26-0587-4C30-8999-92F81FD0307C}</a:tableStyleId>
              </a:tblPr>
              <a:tblGrid>
                <a:gridCol w="838326">
                  <a:extLst>
                    <a:ext uri="{9D8B030D-6E8A-4147-A177-3AD203B41FA5}">
                      <a16:colId xmlns:a16="http://schemas.microsoft.com/office/drawing/2014/main" val="20000"/>
                    </a:ext>
                  </a:extLst>
                </a:gridCol>
              </a:tblGrid>
              <a:tr h="201198">
                <a:tc>
                  <a:txBody>
                    <a:bodyPr/>
                    <a:lstStyle/>
                    <a:p>
                      <a:pPr algn="r" defTabSz="914400">
                        <a:defRPr sz="800" b="0" i="0" u="none" dirty="0">
                          <a:solidFill>
                            <a:srgbClr val="000000"/>
                          </a:solidFill>
                          <a:latin typeface="Segoe UI"/>
                          <a:ea typeface="Segoe UI"/>
                          <a:cs typeface="Segoe UI"/>
                        </a:defRPr>
                      </a:pPr>
                      <a:r>
                        <a:rPr dirty="0"/>
                        <a:t>231 svar</a:t>
                      </a:r>
                    </a:p>
                  </a:txBody>
                  <a:tcPr marL="0" marR="0" marT="0" marB="0" horzOverflow="overflow">
                    <a:noFill/>
                  </a:tcPr>
                </a:tc>
                <a:extLst>
                  <a:ext uri="{0D108BD9-81ED-4DB2-BD59-A6C34878D82A}">
                    <a16:rowId xmlns:a16="http://schemas.microsoft.com/office/drawing/2014/main" val="10000"/>
                  </a:ext>
                </a:extLst>
              </a:tr>
            </a:tbl>
          </a:graphicData>
        </a:graphic>
      </p:graphicFrame>
      <p:pic>
        <p:nvPicPr>
          <p:cNvPr id="7" name="Picture 7"/>
          <p:cNvPicPr>
            <a:picLocks noChangeAspect="1"/>
          </p:cNvPicPr>
          <p:nvPr/>
        </p:nvPicPr>
        <p:blipFill>
          <a:blip r:embed="rId5">
            <a:lum/>
          </a:blip>
          <a:srcRect/>
          <a:stretch>
            <a:fillRect/>
          </a:stretch>
        </p:blipFill>
        <p:spPr bwMode="white">
          <a:xfrm>
            <a:off x="5201537" y="3176699"/>
            <a:ext cx="1676653" cy="502996"/>
          </a:xfrm>
          <a:prstGeom prst="rect">
            <a:avLst/>
          </a:prstGeom>
          <a:ln>
            <a:headEnd type="none"/>
            <a:tailEnd type="none"/>
          </a:ln>
        </p:spPr>
      </p:pic>
      <p:sp>
        <p:nvSpPr>
          <p:cNvPr id="8" name="TextBox8"/>
          <p:cNvSpPr txBox="1">
            <a:spLocks noChangeArrowheads="1"/>
          </p:cNvSpPr>
          <p:nvPr/>
        </p:nvSpPr>
        <p:spPr bwMode="white">
          <a:xfrm>
            <a:off x="5319462" y="3638338"/>
            <a:ext cx="2682645" cy="486500"/>
          </a:xfrm>
          <a:prstGeom prst="rect">
            <a:avLst/>
          </a:prstGeom>
          <a:ln>
            <a:headEnd type="none"/>
            <a:tailEnd type="none"/>
          </a:ln>
        </p:spPr>
        <p:txBody>
          <a:bodyPr wrap="square" lIns="0" tIns="0" rIns="0" bIns="0" anchor="t">
            <a:spAutoFit/>
          </a:bodyPr>
          <a:lstStyle/>
          <a:p>
            <a:pPr algn="l" defTabSz="914400">
              <a:defRPr sz="1000" b="0" i="0" u="none" dirty="0">
                <a:solidFill>
                  <a:srgbClr val="000000"/>
                </a:solidFill>
                <a:latin typeface="Calibri"/>
                <a:ea typeface="Calibri"/>
                <a:cs typeface="Calibri"/>
              </a:defRPr>
            </a:pPr>
            <a:r>
              <a:rPr dirty="0"/>
              <a:t>av de som upplever besvär senaste 7 dagarna anger att problemen orsakats och/eller påverkats negativt av nuvarande arbetsuppgifter.</a:t>
            </a:r>
          </a:p>
        </p:txBody>
      </p:sp>
      <p:sp>
        <p:nvSpPr>
          <p:cNvPr id="9" name="TextBox9"/>
          <p:cNvSpPr txBox="1">
            <a:spLocks noChangeArrowheads="1"/>
          </p:cNvSpPr>
          <p:nvPr/>
        </p:nvSpPr>
        <p:spPr bwMode="white">
          <a:xfrm>
            <a:off x="838327" y="5542597"/>
            <a:ext cx="3856303" cy="335331"/>
          </a:xfrm>
          <a:prstGeom prst="rect">
            <a:avLst/>
          </a:prstGeom>
          <a:ln>
            <a:headEnd type="none"/>
            <a:tailEnd type="none"/>
          </a:ln>
        </p:spPr>
        <p:txBody>
          <a:bodyPr wrap="square" lIns="0" tIns="0" rIns="0" bIns="0" anchor="t">
            <a:spAutoFit/>
          </a:bodyPr>
          <a:lstStyle/>
          <a:p>
            <a:pPr algn="l" defTabSz="914400">
              <a:defRPr sz="800" b="0" i="0" u="none" dirty="0">
                <a:solidFill>
                  <a:srgbClr val="000000"/>
                </a:solidFill>
                <a:latin typeface="Calibri"/>
                <a:ea typeface="Calibri"/>
                <a:cs typeface="Calibri"/>
              </a:defRPr>
            </a:pPr>
            <a:r>
              <a:rPr dirty="0"/>
              <a:t>Senaste 12 månaderna avser de som upplevt smärta, värk eller obehag Mycket ofta, Ofta, Ibland eller Sällan under de senaste 12 månaderna.</a:t>
            </a:r>
          </a:p>
        </p:txBody>
      </p:sp>
      <p:sp>
        <p:nvSpPr>
          <p:cNvPr id="10" name="TextBox10"/>
          <p:cNvSpPr txBox="1">
            <a:spLocks noChangeArrowheads="1"/>
          </p:cNvSpPr>
          <p:nvPr/>
        </p:nvSpPr>
        <p:spPr bwMode="white">
          <a:xfrm>
            <a:off x="5024651" y="5542597"/>
            <a:ext cx="3856303" cy="335331"/>
          </a:xfrm>
          <a:prstGeom prst="rect">
            <a:avLst/>
          </a:prstGeom>
          <a:ln>
            <a:headEnd type="none"/>
            <a:tailEnd type="none"/>
          </a:ln>
        </p:spPr>
        <p:txBody>
          <a:bodyPr wrap="square" lIns="0" tIns="0" rIns="0" bIns="0" anchor="t">
            <a:spAutoFit/>
          </a:bodyPr>
          <a:lstStyle/>
          <a:p>
            <a:pPr algn="l" defTabSz="914400">
              <a:defRPr sz="800" b="0" i="0" u="none" dirty="0">
                <a:solidFill>
                  <a:srgbClr val="000000"/>
                </a:solidFill>
                <a:latin typeface="Calibri"/>
                <a:ea typeface="Calibri"/>
                <a:cs typeface="Calibri"/>
              </a:defRPr>
            </a:pPr>
            <a:r>
              <a:rPr dirty="0"/>
              <a:t>Senaste 7 dagarna avser de som upplevt smärta, värk eller obehag någon gång under de senaste 7 dagarna.</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lum/>
          </a:blip>
          <a:srcRect/>
          <a:stretch>
            <a:fillRect/>
          </a:stretch>
        </p:blipFill>
        <p:spPr bwMode="white">
          <a:xfrm>
            <a:off x="0" y="0"/>
            <a:ext cx="9906000" cy="6858000"/>
          </a:xfrm>
          <a:prstGeom prst="rect">
            <a:avLst/>
          </a:prstGeom>
          <a:ln>
            <a:headEnd type="none"/>
            <a:tailEnd type="none"/>
          </a:ln>
        </p:spPr>
      </p:pic>
      <p:sp>
        <p:nvSpPr>
          <p:cNvPr id="3" name="TextBox3"/>
          <p:cNvSpPr txBox="1">
            <a:spLocks noChangeArrowheads="1"/>
          </p:cNvSpPr>
          <p:nvPr/>
        </p:nvSpPr>
        <p:spPr bwMode="white">
          <a:xfrm>
            <a:off x="330050" y="6600997"/>
            <a:ext cx="9142381" cy="330050"/>
          </a:xfrm>
          <a:prstGeom prst="rect">
            <a:avLst/>
          </a:prstGeom>
          <a:ln>
            <a:headEnd type="none"/>
            <a:tailEnd type="none"/>
          </a:ln>
        </p:spPr>
        <p:txBody>
          <a:bodyPr wrap="square" lIns="0" tIns="63500" rIns="0" bIns="0" anchor="t">
            <a:spAutoFit/>
          </a:bodyPr>
          <a:lstStyle/>
          <a:p>
            <a:pPr algn="ctr" defTabSz="914400">
              <a:defRPr sz="1000" b="0" i="0" u="none" dirty="0">
                <a:solidFill>
                  <a:srgbClr val="000000"/>
                </a:solidFill>
                <a:latin typeface="Calibri"/>
                <a:ea typeface="Calibri"/>
                <a:cs typeface="Calibri"/>
              </a:defRPr>
            </a:pPr>
            <a:r>
              <a:rPr dirty="0"/>
              <a:t> </a:t>
            </a:r>
          </a:p>
        </p:txBody>
      </p:sp>
      <p:pic>
        <p:nvPicPr>
          <p:cNvPr id="4" name="Picture 4"/>
          <p:cNvPicPr>
            <a:picLocks noChangeAspect="1"/>
          </p:cNvPicPr>
          <p:nvPr/>
        </p:nvPicPr>
        <p:blipFill>
          <a:blip r:embed="rId4">
            <a:lum/>
          </a:blip>
          <a:srcRect/>
          <a:stretch>
            <a:fillRect/>
          </a:stretch>
        </p:blipFill>
        <p:spPr bwMode="white">
          <a:xfrm>
            <a:off x="823539" y="2074689"/>
            <a:ext cx="2352969" cy="2935916"/>
          </a:xfrm>
          <a:prstGeom prst="rect">
            <a:avLst/>
          </a:prstGeom>
          <a:ln>
            <a:headEnd type="none"/>
            <a:tailEnd type="none"/>
          </a:ln>
        </p:spPr>
      </p:pic>
      <p:sp>
        <p:nvSpPr>
          <p:cNvPr id="5" name="TextBox5"/>
          <p:cNvSpPr txBox="1">
            <a:spLocks noChangeArrowheads="1"/>
          </p:cNvSpPr>
          <p:nvPr/>
        </p:nvSpPr>
        <p:spPr bwMode="white">
          <a:xfrm>
            <a:off x="838327" y="1099326"/>
            <a:ext cx="8123385" cy="419163"/>
          </a:xfrm>
          <a:prstGeom prst="rect">
            <a:avLst/>
          </a:prstGeom>
          <a:ln>
            <a:headEnd type="none"/>
            <a:tailEnd type="none"/>
          </a:ln>
        </p:spPr>
        <p:txBody>
          <a:bodyPr wrap="square" lIns="0" tIns="0" rIns="0" bIns="0" anchor="t">
            <a:spAutoFit/>
          </a:bodyPr>
          <a:lstStyle/>
          <a:p>
            <a:pPr algn="ctr" defTabSz="914400">
              <a:defRPr sz="2000" b="1" i="0" u="none" dirty="0">
                <a:solidFill>
                  <a:srgbClr val="000000"/>
                </a:solidFill>
                <a:latin typeface="Calibri"/>
                <a:ea typeface="Calibri"/>
                <a:cs typeface="Calibri"/>
              </a:defRPr>
            </a:pPr>
            <a:r>
              <a:rPr dirty="0"/>
              <a:t>Besvärsförekomst i händerna</a:t>
            </a:r>
          </a:p>
        </p:txBody>
      </p:sp>
      <p:graphicFrame>
        <p:nvGraphicFramePr>
          <p:cNvPr id="6" name="Table 6"/>
          <p:cNvGraphicFramePr/>
          <p:nvPr/>
        </p:nvGraphicFramePr>
        <p:xfrm>
          <a:off x="3373706" y="1734079"/>
          <a:ext cx="838326" cy="201198"/>
        </p:xfrm>
        <a:graphic>
          <a:graphicData uri="http://schemas.openxmlformats.org/drawingml/2006/table">
            <a:tbl>
              <a:tblPr>
                <a:tableStyleId>{2D5ABB26-0587-4C30-8999-92F81FD0307C}</a:tableStyleId>
              </a:tblPr>
              <a:tblGrid>
                <a:gridCol w="838326">
                  <a:extLst>
                    <a:ext uri="{9D8B030D-6E8A-4147-A177-3AD203B41FA5}">
                      <a16:colId xmlns:a16="http://schemas.microsoft.com/office/drawing/2014/main" val="20000"/>
                    </a:ext>
                  </a:extLst>
                </a:gridCol>
              </a:tblGrid>
              <a:tr h="201198">
                <a:tc>
                  <a:txBody>
                    <a:bodyPr/>
                    <a:lstStyle/>
                    <a:p>
                      <a:pPr algn="r" defTabSz="914400">
                        <a:defRPr sz="800" b="0" i="0" u="none" dirty="0">
                          <a:solidFill>
                            <a:srgbClr val="000000"/>
                          </a:solidFill>
                          <a:latin typeface="Segoe UI"/>
                          <a:ea typeface="Segoe UI"/>
                          <a:cs typeface="Segoe UI"/>
                        </a:defRPr>
                      </a:pPr>
                      <a:r>
                        <a:rPr dirty="0"/>
                        <a:t>231 svar</a:t>
                      </a:r>
                    </a:p>
                  </a:txBody>
                  <a:tcPr marL="0" marR="0" marT="0" marB="0" horzOverflow="overflow">
                    <a:noFill/>
                  </a:tcPr>
                </a:tc>
                <a:extLst>
                  <a:ext uri="{0D108BD9-81ED-4DB2-BD59-A6C34878D82A}">
                    <a16:rowId xmlns:a16="http://schemas.microsoft.com/office/drawing/2014/main" val="10000"/>
                  </a:ext>
                </a:extLst>
              </a:tr>
            </a:tbl>
          </a:graphicData>
        </a:graphic>
      </p:graphicFrame>
      <p:pic>
        <p:nvPicPr>
          <p:cNvPr id="7" name="Picture 7"/>
          <p:cNvPicPr>
            <a:picLocks noChangeAspect="1"/>
          </p:cNvPicPr>
          <p:nvPr/>
        </p:nvPicPr>
        <p:blipFill>
          <a:blip r:embed="rId5">
            <a:lum/>
          </a:blip>
          <a:srcRect/>
          <a:stretch>
            <a:fillRect/>
          </a:stretch>
        </p:blipFill>
        <p:spPr bwMode="white">
          <a:xfrm>
            <a:off x="5201537" y="3176699"/>
            <a:ext cx="1676653" cy="502996"/>
          </a:xfrm>
          <a:prstGeom prst="rect">
            <a:avLst/>
          </a:prstGeom>
          <a:ln>
            <a:headEnd type="none"/>
            <a:tailEnd type="none"/>
          </a:ln>
        </p:spPr>
      </p:pic>
      <p:sp>
        <p:nvSpPr>
          <p:cNvPr id="8" name="TextBox8"/>
          <p:cNvSpPr txBox="1">
            <a:spLocks noChangeArrowheads="1"/>
          </p:cNvSpPr>
          <p:nvPr/>
        </p:nvSpPr>
        <p:spPr bwMode="white">
          <a:xfrm>
            <a:off x="5319462" y="3638338"/>
            <a:ext cx="2682645" cy="486500"/>
          </a:xfrm>
          <a:prstGeom prst="rect">
            <a:avLst/>
          </a:prstGeom>
          <a:ln>
            <a:headEnd type="none"/>
            <a:tailEnd type="none"/>
          </a:ln>
        </p:spPr>
        <p:txBody>
          <a:bodyPr wrap="square" lIns="0" tIns="0" rIns="0" bIns="0" anchor="t">
            <a:spAutoFit/>
          </a:bodyPr>
          <a:lstStyle/>
          <a:p>
            <a:pPr algn="l" defTabSz="914400">
              <a:defRPr sz="1000" b="0" i="0" u="none" dirty="0">
                <a:solidFill>
                  <a:srgbClr val="000000"/>
                </a:solidFill>
                <a:latin typeface="Calibri"/>
                <a:ea typeface="Calibri"/>
                <a:cs typeface="Calibri"/>
              </a:defRPr>
            </a:pPr>
            <a:r>
              <a:rPr dirty="0"/>
              <a:t>av de som upplever besvär senaste 7 dagarna anger att problemen orsakats och/eller påverkats negativt av nuvarande arbetsuppgifter.</a:t>
            </a:r>
          </a:p>
        </p:txBody>
      </p:sp>
      <p:sp>
        <p:nvSpPr>
          <p:cNvPr id="9" name="TextBox9"/>
          <p:cNvSpPr txBox="1">
            <a:spLocks noChangeArrowheads="1"/>
          </p:cNvSpPr>
          <p:nvPr/>
        </p:nvSpPr>
        <p:spPr bwMode="white">
          <a:xfrm>
            <a:off x="838327" y="5542597"/>
            <a:ext cx="3856303" cy="335331"/>
          </a:xfrm>
          <a:prstGeom prst="rect">
            <a:avLst/>
          </a:prstGeom>
          <a:ln>
            <a:headEnd type="none"/>
            <a:tailEnd type="none"/>
          </a:ln>
        </p:spPr>
        <p:txBody>
          <a:bodyPr wrap="square" lIns="0" tIns="0" rIns="0" bIns="0" anchor="t">
            <a:spAutoFit/>
          </a:bodyPr>
          <a:lstStyle/>
          <a:p>
            <a:pPr algn="l" defTabSz="914400">
              <a:defRPr sz="800" b="0" i="0" u="none" dirty="0">
                <a:solidFill>
                  <a:srgbClr val="000000"/>
                </a:solidFill>
                <a:latin typeface="Calibri"/>
                <a:ea typeface="Calibri"/>
                <a:cs typeface="Calibri"/>
              </a:defRPr>
            </a:pPr>
            <a:r>
              <a:rPr dirty="0"/>
              <a:t>Senaste 12 månaderna avser de som upplevt smärta, värk eller obehag Mycket ofta, Ofta, Ibland eller Sällan under de senaste 12 månaderna.</a:t>
            </a:r>
          </a:p>
        </p:txBody>
      </p:sp>
      <p:sp>
        <p:nvSpPr>
          <p:cNvPr id="10" name="TextBox10"/>
          <p:cNvSpPr txBox="1">
            <a:spLocks noChangeArrowheads="1"/>
          </p:cNvSpPr>
          <p:nvPr/>
        </p:nvSpPr>
        <p:spPr bwMode="white">
          <a:xfrm>
            <a:off x="5024651" y="5542597"/>
            <a:ext cx="3856303" cy="335331"/>
          </a:xfrm>
          <a:prstGeom prst="rect">
            <a:avLst/>
          </a:prstGeom>
          <a:ln>
            <a:headEnd type="none"/>
            <a:tailEnd type="none"/>
          </a:ln>
        </p:spPr>
        <p:txBody>
          <a:bodyPr wrap="square" lIns="0" tIns="0" rIns="0" bIns="0" anchor="t">
            <a:spAutoFit/>
          </a:bodyPr>
          <a:lstStyle/>
          <a:p>
            <a:pPr algn="l" defTabSz="914400">
              <a:defRPr sz="800" b="0" i="0" u="none" dirty="0">
                <a:solidFill>
                  <a:srgbClr val="000000"/>
                </a:solidFill>
                <a:latin typeface="Calibri"/>
                <a:ea typeface="Calibri"/>
                <a:cs typeface="Calibri"/>
              </a:defRPr>
            </a:pPr>
            <a:r>
              <a:rPr dirty="0"/>
              <a:t>Senaste 7 dagarna avser de som upplevt smärta, värk eller obehag någon gång under de senaste 7 dagarna.</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lum/>
          </a:blip>
          <a:srcRect/>
          <a:stretch>
            <a:fillRect/>
          </a:stretch>
        </p:blipFill>
        <p:spPr bwMode="white">
          <a:xfrm>
            <a:off x="0" y="0"/>
            <a:ext cx="9906000" cy="6858000"/>
          </a:xfrm>
          <a:prstGeom prst="rect">
            <a:avLst/>
          </a:prstGeom>
          <a:ln>
            <a:headEnd type="none"/>
            <a:tailEnd type="none"/>
          </a:ln>
        </p:spPr>
      </p:pic>
      <p:sp>
        <p:nvSpPr>
          <p:cNvPr id="3" name="TextBox3"/>
          <p:cNvSpPr txBox="1">
            <a:spLocks noChangeArrowheads="1"/>
          </p:cNvSpPr>
          <p:nvPr/>
        </p:nvSpPr>
        <p:spPr bwMode="white">
          <a:xfrm>
            <a:off x="330050" y="6600997"/>
            <a:ext cx="9142381" cy="330050"/>
          </a:xfrm>
          <a:prstGeom prst="rect">
            <a:avLst/>
          </a:prstGeom>
          <a:ln>
            <a:headEnd type="none"/>
            <a:tailEnd type="none"/>
          </a:ln>
        </p:spPr>
        <p:txBody>
          <a:bodyPr wrap="square" lIns="0" tIns="63500" rIns="0" bIns="0" anchor="t">
            <a:spAutoFit/>
          </a:bodyPr>
          <a:lstStyle/>
          <a:p>
            <a:pPr algn="ctr" defTabSz="914400">
              <a:defRPr sz="1000" b="0" i="0" u="none" dirty="0">
                <a:solidFill>
                  <a:srgbClr val="000000"/>
                </a:solidFill>
                <a:latin typeface="Calibri"/>
                <a:ea typeface="Calibri"/>
                <a:cs typeface="Calibri"/>
              </a:defRPr>
            </a:pPr>
            <a:r>
              <a:rPr dirty="0"/>
              <a:t> </a:t>
            </a:r>
          </a:p>
        </p:txBody>
      </p:sp>
      <p:pic>
        <p:nvPicPr>
          <p:cNvPr id="4" name="Picture 4"/>
          <p:cNvPicPr>
            <a:picLocks noChangeAspect="1"/>
          </p:cNvPicPr>
          <p:nvPr/>
        </p:nvPicPr>
        <p:blipFill>
          <a:blip r:embed="rId4">
            <a:lum/>
          </a:blip>
          <a:srcRect/>
          <a:stretch>
            <a:fillRect/>
          </a:stretch>
        </p:blipFill>
        <p:spPr bwMode="white">
          <a:xfrm>
            <a:off x="235297" y="2074689"/>
            <a:ext cx="9411877" cy="4610420"/>
          </a:xfrm>
          <a:prstGeom prst="rect">
            <a:avLst/>
          </a:prstGeom>
          <a:ln>
            <a:headEnd type="none"/>
            <a:tailEnd type="none"/>
          </a:ln>
        </p:spPr>
      </p:pic>
      <p:sp>
        <p:nvSpPr>
          <p:cNvPr id="5" name="TextBox5"/>
          <p:cNvSpPr txBox="1">
            <a:spLocks noChangeArrowheads="1"/>
          </p:cNvSpPr>
          <p:nvPr/>
        </p:nvSpPr>
        <p:spPr bwMode="white">
          <a:xfrm>
            <a:off x="838327" y="1099326"/>
            <a:ext cx="8123385" cy="419163"/>
          </a:xfrm>
          <a:prstGeom prst="rect">
            <a:avLst/>
          </a:prstGeom>
          <a:ln>
            <a:headEnd type="none"/>
            <a:tailEnd type="none"/>
          </a:ln>
        </p:spPr>
        <p:txBody>
          <a:bodyPr wrap="square" lIns="0" tIns="0" rIns="0" bIns="0" anchor="t">
            <a:spAutoFit/>
          </a:bodyPr>
          <a:lstStyle/>
          <a:p>
            <a:pPr algn="ctr" defTabSz="914400">
              <a:defRPr sz="2000" b="1" i="0" u="none" dirty="0">
                <a:solidFill>
                  <a:srgbClr val="000000"/>
                </a:solidFill>
                <a:latin typeface="Calibri"/>
                <a:ea typeface="Calibri"/>
                <a:cs typeface="Calibri"/>
              </a:defRPr>
            </a:pPr>
            <a:r>
              <a:rPr dirty="0"/>
              <a:t>Andel med besvär i armbågar/händer de senaste 7 dagarna, kvinnor</a:t>
            </a:r>
          </a:p>
        </p:txBody>
      </p:sp>
      <p:graphicFrame>
        <p:nvGraphicFramePr>
          <p:cNvPr id="6" name="Table 6"/>
          <p:cNvGraphicFramePr/>
          <p:nvPr/>
        </p:nvGraphicFramePr>
        <p:xfrm>
          <a:off x="8503426" y="1445555"/>
          <a:ext cx="838326" cy="201198"/>
        </p:xfrm>
        <a:graphic>
          <a:graphicData uri="http://schemas.openxmlformats.org/drawingml/2006/table">
            <a:tbl>
              <a:tblPr>
                <a:tableStyleId>{2D5ABB26-0587-4C30-8999-92F81FD0307C}</a:tableStyleId>
              </a:tblPr>
              <a:tblGrid>
                <a:gridCol w="838326">
                  <a:extLst>
                    <a:ext uri="{9D8B030D-6E8A-4147-A177-3AD203B41FA5}">
                      <a16:colId xmlns:a16="http://schemas.microsoft.com/office/drawing/2014/main" val="20000"/>
                    </a:ext>
                  </a:extLst>
                </a:gridCol>
              </a:tblGrid>
              <a:tr h="201198">
                <a:tc>
                  <a:txBody>
                    <a:bodyPr/>
                    <a:lstStyle/>
                    <a:p>
                      <a:pPr algn="r" defTabSz="914400">
                        <a:defRPr sz="800" b="0" i="0" u="none" dirty="0">
                          <a:solidFill>
                            <a:srgbClr val="000000"/>
                          </a:solidFill>
                          <a:latin typeface="Segoe UI"/>
                          <a:ea typeface="Segoe UI"/>
                          <a:cs typeface="Segoe UI"/>
                        </a:defRPr>
                      </a:pPr>
                      <a:r>
                        <a:rPr dirty="0"/>
                        <a:t>96 svar</a:t>
                      </a:r>
                    </a:p>
                  </a:txBody>
                  <a:tcPr marL="0" marR="0" marT="0" marB="0" horzOverflow="overflow">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lum/>
          </a:blip>
          <a:srcRect/>
          <a:stretch>
            <a:fillRect/>
          </a:stretch>
        </p:blipFill>
        <p:spPr bwMode="white">
          <a:xfrm>
            <a:off x="0" y="0"/>
            <a:ext cx="9906000" cy="6858000"/>
          </a:xfrm>
          <a:prstGeom prst="rect">
            <a:avLst/>
          </a:prstGeom>
          <a:ln>
            <a:headEnd type="none"/>
            <a:tailEnd type="none"/>
          </a:ln>
        </p:spPr>
      </p:pic>
      <p:sp>
        <p:nvSpPr>
          <p:cNvPr id="3" name="TextBox3"/>
          <p:cNvSpPr txBox="1">
            <a:spLocks noChangeArrowheads="1"/>
          </p:cNvSpPr>
          <p:nvPr/>
        </p:nvSpPr>
        <p:spPr bwMode="white">
          <a:xfrm>
            <a:off x="330050" y="6600997"/>
            <a:ext cx="9142381" cy="330050"/>
          </a:xfrm>
          <a:prstGeom prst="rect">
            <a:avLst/>
          </a:prstGeom>
          <a:ln>
            <a:headEnd type="none"/>
            <a:tailEnd type="none"/>
          </a:ln>
        </p:spPr>
        <p:txBody>
          <a:bodyPr wrap="square" lIns="0" tIns="63500" rIns="0" bIns="0" anchor="t">
            <a:spAutoFit/>
          </a:bodyPr>
          <a:lstStyle/>
          <a:p>
            <a:pPr algn="ctr" defTabSz="914400">
              <a:defRPr sz="1000" b="0" i="0" u="none" dirty="0">
                <a:solidFill>
                  <a:srgbClr val="000000"/>
                </a:solidFill>
                <a:latin typeface="Calibri"/>
                <a:ea typeface="Calibri"/>
                <a:cs typeface="Calibri"/>
              </a:defRPr>
            </a:pPr>
            <a:r>
              <a:rPr dirty="0"/>
              <a:t> </a:t>
            </a:r>
          </a:p>
        </p:txBody>
      </p:sp>
      <p:pic>
        <p:nvPicPr>
          <p:cNvPr id="4" name="Picture 4"/>
          <p:cNvPicPr>
            <a:picLocks noChangeAspect="1"/>
          </p:cNvPicPr>
          <p:nvPr/>
        </p:nvPicPr>
        <p:blipFill>
          <a:blip r:embed="rId4">
            <a:lum/>
          </a:blip>
          <a:srcRect/>
          <a:stretch>
            <a:fillRect/>
          </a:stretch>
        </p:blipFill>
        <p:spPr bwMode="white">
          <a:xfrm>
            <a:off x="235297" y="2074689"/>
            <a:ext cx="9411877" cy="4610420"/>
          </a:xfrm>
          <a:prstGeom prst="rect">
            <a:avLst/>
          </a:prstGeom>
          <a:ln>
            <a:headEnd type="none"/>
            <a:tailEnd type="none"/>
          </a:ln>
        </p:spPr>
      </p:pic>
      <p:sp>
        <p:nvSpPr>
          <p:cNvPr id="5" name="TextBox5"/>
          <p:cNvSpPr txBox="1">
            <a:spLocks noChangeArrowheads="1"/>
          </p:cNvSpPr>
          <p:nvPr/>
        </p:nvSpPr>
        <p:spPr bwMode="white">
          <a:xfrm>
            <a:off x="838327" y="1099326"/>
            <a:ext cx="8123385" cy="419163"/>
          </a:xfrm>
          <a:prstGeom prst="rect">
            <a:avLst/>
          </a:prstGeom>
          <a:ln>
            <a:headEnd type="none"/>
            <a:tailEnd type="none"/>
          </a:ln>
        </p:spPr>
        <p:txBody>
          <a:bodyPr wrap="square" lIns="0" tIns="0" rIns="0" bIns="0" anchor="t">
            <a:spAutoFit/>
          </a:bodyPr>
          <a:lstStyle/>
          <a:p>
            <a:pPr algn="ctr" defTabSz="914400">
              <a:defRPr sz="2000" b="1" i="0" u="none" dirty="0">
                <a:solidFill>
                  <a:srgbClr val="000000"/>
                </a:solidFill>
                <a:latin typeface="Calibri"/>
                <a:ea typeface="Calibri"/>
                <a:cs typeface="Calibri"/>
              </a:defRPr>
            </a:pPr>
            <a:r>
              <a:rPr dirty="0"/>
              <a:t>Andel med besvär i armbågar/händer de senaste 7 dagarna, män</a:t>
            </a:r>
          </a:p>
        </p:txBody>
      </p:sp>
      <p:graphicFrame>
        <p:nvGraphicFramePr>
          <p:cNvPr id="6" name="Table 6"/>
          <p:cNvGraphicFramePr/>
          <p:nvPr/>
        </p:nvGraphicFramePr>
        <p:xfrm>
          <a:off x="8503426" y="1445555"/>
          <a:ext cx="838326" cy="201198"/>
        </p:xfrm>
        <a:graphic>
          <a:graphicData uri="http://schemas.openxmlformats.org/drawingml/2006/table">
            <a:tbl>
              <a:tblPr>
                <a:tableStyleId>{2D5ABB26-0587-4C30-8999-92F81FD0307C}</a:tableStyleId>
              </a:tblPr>
              <a:tblGrid>
                <a:gridCol w="838326">
                  <a:extLst>
                    <a:ext uri="{9D8B030D-6E8A-4147-A177-3AD203B41FA5}">
                      <a16:colId xmlns:a16="http://schemas.microsoft.com/office/drawing/2014/main" val="20000"/>
                    </a:ext>
                  </a:extLst>
                </a:gridCol>
              </a:tblGrid>
              <a:tr h="201198">
                <a:tc>
                  <a:txBody>
                    <a:bodyPr/>
                    <a:lstStyle/>
                    <a:p>
                      <a:pPr algn="r" defTabSz="914400">
                        <a:defRPr sz="800" b="0" i="0" u="none" dirty="0">
                          <a:solidFill>
                            <a:srgbClr val="000000"/>
                          </a:solidFill>
                          <a:latin typeface="Segoe UI"/>
                          <a:ea typeface="Segoe UI"/>
                          <a:cs typeface="Segoe UI"/>
                        </a:defRPr>
                      </a:pPr>
                      <a:r>
                        <a:rPr dirty="0"/>
                        <a:t>135 svar</a:t>
                      </a:r>
                    </a:p>
                  </a:txBody>
                  <a:tcPr marL="0" marR="0" marT="0" marB="0" horzOverflow="overflow">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lum/>
          </a:blip>
          <a:srcRect/>
          <a:stretch>
            <a:fillRect/>
          </a:stretch>
        </p:blipFill>
        <p:spPr bwMode="white">
          <a:xfrm>
            <a:off x="0" y="0"/>
            <a:ext cx="9906000" cy="6858000"/>
          </a:xfrm>
          <a:prstGeom prst="rect">
            <a:avLst/>
          </a:prstGeom>
          <a:ln>
            <a:headEnd type="none"/>
            <a:tailEnd type="none"/>
          </a:ln>
        </p:spPr>
      </p:pic>
      <p:sp>
        <p:nvSpPr>
          <p:cNvPr id="3" name="TextBox3"/>
          <p:cNvSpPr txBox="1">
            <a:spLocks noChangeArrowheads="1"/>
          </p:cNvSpPr>
          <p:nvPr/>
        </p:nvSpPr>
        <p:spPr bwMode="white">
          <a:xfrm>
            <a:off x="330050" y="6600997"/>
            <a:ext cx="9142381" cy="330050"/>
          </a:xfrm>
          <a:prstGeom prst="rect">
            <a:avLst/>
          </a:prstGeom>
          <a:ln>
            <a:headEnd type="none"/>
            <a:tailEnd type="none"/>
          </a:ln>
        </p:spPr>
        <p:txBody>
          <a:bodyPr wrap="square" lIns="0" tIns="63500" rIns="0" bIns="0" anchor="t">
            <a:spAutoFit/>
          </a:bodyPr>
          <a:lstStyle/>
          <a:p>
            <a:pPr algn="ctr" defTabSz="914400">
              <a:defRPr sz="1000" b="0" i="0" u="none" dirty="0">
                <a:solidFill>
                  <a:srgbClr val="000000"/>
                </a:solidFill>
                <a:latin typeface="Calibri"/>
                <a:ea typeface="Calibri"/>
                <a:cs typeface="Calibri"/>
              </a:defRPr>
            </a:pPr>
            <a:r>
              <a:rPr dirty="0"/>
              <a:t> </a:t>
            </a:r>
          </a:p>
        </p:txBody>
      </p:sp>
      <p:pic>
        <p:nvPicPr>
          <p:cNvPr id="4" name="Picture 4"/>
          <p:cNvPicPr>
            <a:picLocks noChangeAspect="1"/>
          </p:cNvPicPr>
          <p:nvPr/>
        </p:nvPicPr>
        <p:blipFill>
          <a:blip r:embed="rId4">
            <a:lum/>
          </a:blip>
          <a:srcRect/>
          <a:stretch>
            <a:fillRect/>
          </a:stretch>
        </p:blipFill>
        <p:spPr bwMode="white">
          <a:xfrm>
            <a:off x="235297" y="2074689"/>
            <a:ext cx="9411877" cy="4610420"/>
          </a:xfrm>
          <a:prstGeom prst="rect">
            <a:avLst/>
          </a:prstGeom>
          <a:ln>
            <a:headEnd type="none"/>
            <a:tailEnd type="none"/>
          </a:ln>
        </p:spPr>
      </p:pic>
      <p:sp>
        <p:nvSpPr>
          <p:cNvPr id="5" name="TextBox5"/>
          <p:cNvSpPr txBox="1">
            <a:spLocks noChangeArrowheads="1"/>
          </p:cNvSpPr>
          <p:nvPr/>
        </p:nvSpPr>
        <p:spPr bwMode="white">
          <a:xfrm>
            <a:off x="838327" y="1099326"/>
            <a:ext cx="8123385" cy="419163"/>
          </a:xfrm>
          <a:prstGeom prst="rect">
            <a:avLst/>
          </a:prstGeom>
          <a:ln>
            <a:headEnd type="none"/>
            <a:tailEnd type="none"/>
          </a:ln>
        </p:spPr>
        <p:txBody>
          <a:bodyPr wrap="square" lIns="0" tIns="0" rIns="0" bIns="0" anchor="t">
            <a:spAutoFit/>
          </a:bodyPr>
          <a:lstStyle/>
          <a:p>
            <a:pPr algn="ctr" defTabSz="914400">
              <a:defRPr sz="1800" b="1" i="0" u="none" dirty="0">
                <a:solidFill>
                  <a:srgbClr val="000000"/>
                </a:solidFill>
                <a:latin typeface="Calibri"/>
                <a:ea typeface="Calibri"/>
                <a:cs typeface="Calibri"/>
              </a:defRPr>
            </a:pPr>
            <a:r>
              <a:rPr dirty="0"/>
              <a:t>Andel med besvär i armbågar/händer de senaste 12 månaderna, kvinnor</a:t>
            </a:r>
          </a:p>
        </p:txBody>
      </p:sp>
      <p:sp>
        <p:nvSpPr>
          <p:cNvPr id="6" name="TextBox6"/>
          <p:cNvSpPr txBox="1">
            <a:spLocks noChangeArrowheads="1"/>
          </p:cNvSpPr>
          <p:nvPr/>
        </p:nvSpPr>
        <p:spPr bwMode="white">
          <a:xfrm>
            <a:off x="838327" y="1518489"/>
            <a:ext cx="8123385" cy="445361"/>
          </a:xfrm>
          <a:prstGeom prst="rect">
            <a:avLst/>
          </a:prstGeom>
          <a:ln>
            <a:headEnd type="none"/>
            <a:tailEnd type="none"/>
          </a:ln>
        </p:spPr>
        <p:txBody>
          <a:bodyPr wrap="square" lIns="0" tIns="0" rIns="0" bIns="0" anchor="t">
            <a:spAutoFit/>
          </a:bodyPr>
          <a:lstStyle/>
          <a:p>
            <a:pPr algn="ctr" defTabSz="914400">
              <a:defRPr sz="1300" b="1" i="0" u="none" dirty="0">
                <a:solidFill>
                  <a:srgbClr val="000000"/>
                </a:solidFill>
                <a:latin typeface="Calibri"/>
                <a:ea typeface="Calibri"/>
                <a:cs typeface="Calibri"/>
              </a:defRPr>
            </a:pPr>
            <a:r>
              <a:rPr dirty="0"/>
              <a:t>(Smärta, värk eller obehag Mycket ofta, Ofta, Ibland eller Sällan)</a:t>
            </a:r>
          </a:p>
        </p:txBody>
      </p:sp>
      <p:graphicFrame>
        <p:nvGraphicFramePr>
          <p:cNvPr id="7" name="Table 7"/>
          <p:cNvGraphicFramePr/>
          <p:nvPr/>
        </p:nvGraphicFramePr>
        <p:xfrm>
          <a:off x="8503426" y="1445555"/>
          <a:ext cx="838326" cy="201198"/>
        </p:xfrm>
        <a:graphic>
          <a:graphicData uri="http://schemas.openxmlformats.org/drawingml/2006/table">
            <a:tbl>
              <a:tblPr>
                <a:tableStyleId>{2D5ABB26-0587-4C30-8999-92F81FD0307C}</a:tableStyleId>
              </a:tblPr>
              <a:tblGrid>
                <a:gridCol w="838326">
                  <a:extLst>
                    <a:ext uri="{9D8B030D-6E8A-4147-A177-3AD203B41FA5}">
                      <a16:colId xmlns:a16="http://schemas.microsoft.com/office/drawing/2014/main" val="20000"/>
                    </a:ext>
                  </a:extLst>
                </a:gridCol>
              </a:tblGrid>
              <a:tr h="201198">
                <a:tc>
                  <a:txBody>
                    <a:bodyPr/>
                    <a:lstStyle/>
                    <a:p>
                      <a:pPr algn="r" defTabSz="914400">
                        <a:defRPr sz="800" b="0" i="0" u="none" dirty="0">
                          <a:solidFill>
                            <a:srgbClr val="000000"/>
                          </a:solidFill>
                          <a:latin typeface="Segoe UI"/>
                          <a:ea typeface="Segoe UI"/>
                          <a:cs typeface="Segoe UI"/>
                        </a:defRPr>
                      </a:pPr>
                      <a:r>
                        <a:rPr dirty="0"/>
                        <a:t>96 svar</a:t>
                      </a:r>
                    </a:p>
                  </a:txBody>
                  <a:tcPr marL="0" marR="0" marT="0" marB="0" horzOverflow="overflow">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lum/>
          </a:blip>
          <a:srcRect/>
          <a:stretch>
            <a:fillRect/>
          </a:stretch>
        </p:blipFill>
        <p:spPr bwMode="white">
          <a:xfrm>
            <a:off x="0" y="0"/>
            <a:ext cx="9906000" cy="6858000"/>
          </a:xfrm>
          <a:prstGeom prst="rect">
            <a:avLst/>
          </a:prstGeom>
          <a:ln>
            <a:headEnd type="none"/>
            <a:tailEnd type="none"/>
          </a:ln>
        </p:spPr>
      </p:pic>
      <p:sp>
        <p:nvSpPr>
          <p:cNvPr id="3" name="TextBox3"/>
          <p:cNvSpPr txBox="1">
            <a:spLocks noChangeArrowheads="1"/>
          </p:cNvSpPr>
          <p:nvPr/>
        </p:nvSpPr>
        <p:spPr bwMode="white">
          <a:xfrm>
            <a:off x="330050" y="6600997"/>
            <a:ext cx="9142381" cy="330050"/>
          </a:xfrm>
          <a:prstGeom prst="rect">
            <a:avLst/>
          </a:prstGeom>
          <a:ln>
            <a:headEnd type="none"/>
            <a:tailEnd type="none"/>
          </a:ln>
        </p:spPr>
        <p:txBody>
          <a:bodyPr wrap="square" lIns="0" tIns="63500" rIns="0" bIns="0" anchor="t">
            <a:spAutoFit/>
          </a:bodyPr>
          <a:lstStyle/>
          <a:p>
            <a:pPr algn="ctr" defTabSz="914400">
              <a:defRPr sz="1000" b="0" i="0" u="none" dirty="0">
                <a:solidFill>
                  <a:srgbClr val="000000"/>
                </a:solidFill>
                <a:latin typeface="Calibri"/>
                <a:ea typeface="Calibri"/>
                <a:cs typeface="Calibri"/>
              </a:defRPr>
            </a:pPr>
            <a:r>
              <a:rPr dirty="0"/>
              <a:t> </a:t>
            </a:r>
          </a:p>
        </p:txBody>
      </p:sp>
      <p:pic>
        <p:nvPicPr>
          <p:cNvPr id="4" name="Picture 4"/>
          <p:cNvPicPr>
            <a:picLocks noChangeAspect="1"/>
          </p:cNvPicPr>
          <p:nvPr/>
        </p:nvPicPr>
        <p:blipFill>
          <a:blip r:embed="rId4">
            <a:lum/>
          </a:blip>
          <a:srcRect/>
          <a:stretch>
            <a:fillRect/>
          </a:stretch>
        </p:blipFill>
        <p:spPr bwMode="white">
          <a:xfrm>
            <a:off x="235297" y="2074689"/>
            <a:ext cx="9411877" cy="4610420"/>
          </a:xfrm>
          <a:prstGeom prst="rect">
            <a:avLst/>
          </a:prstGeom>
          <a:ln>
            <a:headEnd type="none"/>
            <a:tailEnd type="none"/>
          </a:ln>
        </p:spPr>
      </p:pic>
      <p:sp>
        <p:nvSpPr>
          <p:cNvPr id="5" name="TextBox5"/>
          <p:cNvSpPr txBox="1">
            <a:spLocks noChangeArrowheads="1"/>
          </p:cNvSpPr>
          <p:nvPr/>
        </p:nvSpPr>
        <p:spPr bwMode="white">
          <a:xfrm>
            <a:off x="838327" y="1099326"/>
            <a:ext cx="8123385" cy="419163"/>
          </a:xfrm>
          <a:prstGeom prst="rect">
            <a:avLst/>
          </a:prstGeom>
          <a:ln>
            <a:headEnd type="none"/>
            <a:tailEnd type="none"/>
          </a:ln>
        </p:spPr>
        <p:txBody>
          <a:bodyPr wrap="square" lIns="0" tIns="0" rIns="0" bIns="0" anchor="t">
            <a:spAutoFit/>
          </a:bodyPr>
          <a:lstStyle/>
          <a:p>
            <a:pPr algn="ctr" defTabSz="914400">
              <a:defRPr sz="2000" b="1" i="0" u="none" dirty="0">
                <a:solidFill>
                  <a:srgbClr val="000000"/>
                </a:solidFill>
                <a:latin typeface="Calibri"/>
                <a:ea typeface="Calibri"/>
                <a:cs typeface="Calibri"/>
              </a:defRPr>
            </a:pPr>
            <a:r>
              <a:rPr dirty="0"/>
              <a:t>Andel med besvär i armbågar/händer de senaste 12 månaderna, män</a:t>
            </a:r>
          </a:p>
        </p:txBody>
      </p:sp>
      <p:sp>
        <p:nvSpPr>
          <p:cNvPr id="6" name="TextBox6"/>
          <p:cNvSpPr txBox="1">
            <a:spLocks noChangeArrowheads="1"/>
          </p:cNvSpPr>
          <p:nvPr/>
        </p:nvSpPr>
        <p:spPr bwMode="white">
          <a:xfrm>
            <a:off x="838327" y="1518489"/>
            <a:ext cx="8123385" cy="445361"/>
          </a:xfrm>
          <a:prstGeom prst="rect">
            <a:avLst/>
          </a:prstGeom>
          <a:ln>
            <a:headEnd type="none"/>
            <a:tailEnd type="none"/>
          </a:ln>
        </p:spPr>
        <p:txBody>
          <a:bodyPr wrap="square" lIns="0" tIns="0" rIns="0" bIns="0" anchor="t">
            <a:spAutoFit/>
          </a:bodyPr>
          <a:lstStyle/>
          <a:p>
            <a:pPr algn="ctr" defTabSz="914400">
              <a:defRPr sz="1300" b="1" i="0" u="none" dirty="0">
                <a:solidFill>
                  <a:srgbClr val="000000"/>
                </a:solidFill>
                <a:latin typeface="Calibri"/>
                <a:ea typeface="Calibri"/>
                <a:cs typeface="Calibri"/>
              </a:defRPr>
            </a:pPr>
            <a:r>
              <a:rPr dirty="0"/>
              <a:t>(Smärta, värk eller obehag Mycket ofta, Ofta, Ibland eller Sällan)</a:t>
            </a:r>
          </a:p>
        </p:txBody>
      </p:sp>
      <p:graphicFrame>
        <p:nvGraphicFramePr>
          <p:cNvPr id="7" name="Table 7"/>
          <p:cNvGraphicFramePr/>
          <p:nvPr/>
        </p:nvGraphicFramePr>
        <p:xfrm>
          <a:off x="8503426" y="1445555"/>
          <a:ext cx="838326" cy="201198"/>
        </p:xfrm>
        <a:graphic>
          <a:graphicData uri="http://schemas.openxmlformats.org/drawingml/2006/table">
            <a:tbl>
              <a:tblPr>
                <a:tableStyleId>{2D5ABB26-0587-4C30-8999-92F81FD0307C}</a:tableStyleId>
              </a:tblPr>
              <a:tblGrid>
                <a:gridCol w="838326">
                  <a:extLst>
                    <a:ext uri="{9D8B030D-6E8A-4147-A177-3AD203B41FA5}">
                      <a16:colId xmlns:a16="http://schemas.microsoft.com/office/drawing/2014/main" val="20000"/>
                    </a:ext>
                  </a:extLst>
                </a:gridCol>
              </a:tblGrid>
              <a:tr h="201198">
                <a:tc>
                  <a:txBody>
                    <a:bodyPr/>
                    <a:lstStyle/>
                    <a:p>
                      <a:pPr algn="r" defTabSz="914400">
                        <a:defRPr sz="800" b="0" i="0" u="none" dirty="0">
                          <a:solidFill>
                            <a:srgbClr val="000000"/>
                          </a:solidFill>
                          <a:latin typeface="Segoe UI"/>
                          <a:ea typeface="Segoe UI"/>
                          <a:cs typeface="Segoe UI"/>
                        </a:defRPr>
                      </a:pPr>
                      <a:r>
                        <a:rPr dirty="0"/>
                        <a:t>135 svar</a:t>
                      </a:r>
                    </a:p>
                  </a:txBody>
                  <a:tcPr marL="0" marR="0" marT="0" marB="0" horzOverflow="overflow">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lum/>
          </a:blip>
          <a:srcRect/>
          <a:stretch>
            <a:fillRect/>
          </a:stretch>
        </p:blipFill>
        <p:spPr bwMode="white">
          <a:xfrm>
            <a:off x="0" y="0"/>
            <a:ext cx="9906000" cy="6858000"/>
          </a:xfrm>
          <a:prstGeom prst="rect">
            <a:avLst/>
          </a:prstGeom>
          <a:ln>
            <a:headEnd type="none"/>
            <a:tailEnd type="none"/>
          </a:ln>
        </p:spPr>
      </p:pic>
      <p:sp>
        <p:nvSpPr>
          <p:cNvPr id="3" name="TextBox3"/>
          <p:cNvSpPr txBox="1">
            <a:spLocks noChangeArrowheads="1"/>
          </p:cNvSpPr>
          <p:nvPr/>
        </p:nvSpPr>
        <p:spPr bwMode="white">
          <a:xfrm>
            <a:off x="330050" y="6600997"/>
            <a:ext cx="9142381" cy="330050"/>
          </a:xfrm>
          <a:prstGeom prst="rect">
            <a:avLst/>
          </a:prstGeom>
          <a:ln>
            <a:headEnd type="none"/>
            <a:tailEnd type="none"/>
          </a:ln>
        </p:spPr>
        <p:txBody>
          <a:bodyPr wrap="square" lIns="0" tIns="63500" rIns="0" bIns="0" anchor="t">
            <a:spAutoFit/>
          </a:bodyPr>
          <a:lstStyle/>
          <a:p>
            <a:pPr algn="ctr" defTabSz="914400">
              <a:defRPr sz="1000" b="0" i="0" u="none" dirty="0">
                <a:solidFill>
                  <a:srgbClr val="000000"/>
                </a:solidFill>
                <a:latin typeface="Calibri"/>
                <a:ea typeface="Calibri"/>
                <a:cs typeface="Calibri"/>
              </a:defRPr>
            </a:pPr>
            <a:r>
              <a:rPr dirty="0"/>
              <a:t> </a:t>
            </a:r>
          </a:p>
        </p:txBody>
      </p:sp>
      <p:pic>
        <p:nvPicPr>
          <p:cNvPr id="4" name="Picture 4"/>
          <p:cNvPicPr>
            <a:picLocks noChangeAspect="1"/>
          </p:cNvPicPr>
          <p:nvPr/>
        </p:nvPicPr>
        <p:blipFill>
          <a:blip r:embed="rId4">
            <a:lum/>
          </a:blip>
          <a:srcRect/>
          <a:stretch>
            <a:fillRect/>
          </a:stretch>
        </p:blipFill>
        <p:spPr bwMode="white">
          <a:xfrm>
            <a:off x="235297" y="2074689"/>
            <a:ext cx="9411877" cy="4610420"/>
          </a:xfrm>
          <a:prstGeom prst="rect">
            <a:avLst/>
          </a:prstGeom>
          <a:ln>
            <a:headEnd type="none"/>
            <a:tailEnd type="none"/>
          </a:ln>
        </p:spPr>
      </p:pic>
      <p:sp>
        <p:nvSpPr>
          <p:cNvPr id="5" name="TextBox5"/>
          <p:cNvSpPr txBox="1">
            <a:spLocks noChangeArrowheads="1"/>
          </p:cNvSpPr>
          <p:nvPr/>
        </p:nvSpPr>
        <p:spPr bwMode="white">
          <a:xfrm>
            <a:off x="838327" y="1099326"/>
            <a:ext cx="8123385" cy="419163"/>
          </a:xfrm>
          <a:prstGeom prst="rect">
            <a:avLst/>
          </a:prstGeom>
          <a:ln>
            <a:headEnd type="none"/>
            <a:tailEnd type="none"/>
          </a:ln>
        </p:spPr>
        <p:txBody>
          <a:bodyPr wrap="square" lIns="0" tIns="0" rIns="0" bIns="0" anchor="t">
            <a:spAutoFit/>
          </a:bodyPr>
          <a:lstStyle/>
          <a:p>
            <a:pPr algn="ctr" defTabSz="914400">
              <a:defRPr sz="2000" b="1" i="0" u="none" dirty="0">
                <a:solidFill>
                  <a:srgbClr val="000000"/>
                </a:solidFill>
                <a:latin typeface="Calibri"/>
                <a:ea typeface="Calibri"/>
                <a:cs typeface="Calibri"/>
              </a:defRPr>
            </a:pPr>
            <a:r>
              <a:rPr dirty="0"/>
              <a:t>Andel med minst en diagnos armbågar/händer, kvinnor</a:t>
            </a:r>
          </a:p>
        </p:txBody>
      </p:sp>
      <p:sp>
        <p:nvSpPr>
          <p:cNvPr id="6" name="TextBox6"/>
          <p:cNvSpPr txBox="1">
            <a:spLocks noChangeArrowheads="1"/>
          </p:cNvSpPr>
          <p:nvPr/>
        </p:nvSpPr>
        <p:spPr bwMode="white">
          <a:xfrm>
            <a:off x="838327" y="1518489"/>
            <a:ext cx="8123385" cy="445361"/>
          </a:xfrm>
          <a:prstGeom prst="rect">
            <a:avLst/>
          </a:prstGeom>
          <a:ln>
            <a:headEnd type="none"/>
            <a:tailEnd type="none"/>
          </a:ln>
        </p:spPr>
        <p:txBody>
          <a:bodyPr wrap="square" lIns="0" tIns="0" rIns="0" bIns="0" anchor="t">
            <a:spAutoFit/>
          </a:bodyPr>
          <a:lstStyle/>
          <a:p>
            <a:pPr algn="ctr" defTabSz="914400">
              <a:defRPr sz="1300" b="1" i="0" u="none" dirty="0">
                <a:solidFill>
                  <a:srgbClr val="000000"/>
                </a:solidFill>
                <a:latin typeface="Calibri"/>
                <a:ea typeface="Calibri"/>
                <a:cs typeface="Calibri"/>
              </a:defRPr>
            </a:pPr>
            <a:r>
              <a:rPr dirty="0"/>
              <a:t>(De som inte slutfört den medicinska kontrollen är exkluderade)</a:t>
            </a:r>
          </a:p>
        </p:txBody>
      </p:sp>
      <p:graphicFrame>
        <p:nvGraphicFramePr>
          <p:cNvPr id="7" name="Table 7"/>
          <p:cNvGraphicFramePr/>
          <p:nvPr/>
        </p:nvGraphicFramePr>
        <p:xfrm>
          <a:off x="8503426" y="1445555"/>
          <a:ext cx="838326" cy="201198"/>
        </p:xfrm>
        <a:graphic>
          <a:graphicData uri="http://schemas.openxmlformats.org/drawingml/2006/table">
            <a:tbl>
              <a:tblPr>
                <a:tableStyleId>{2D5ABB26-0587-4C30-8999-92F81FD0307C}</a:tableStyleId>
              </a:tblPr>
              <a:tblGrid>
                <a:gridCol w="838326">
                  <a:extLst>
                    <a:ext uri="{9D8B030D-6E8A-4147-A177-3AD203B41FA5}">
                      <a16:colId xmlns:a16="http://schemas.microsoft.com/office/drawing/2014/main" val="20000"/>
                    </a:ext>
                  </a:extLst>
                </a:gridCol>
              </a:tblGrid>
              <a:tr h="201198">
                <a:tc>
                  <a:txBody>
                    <a:bodyPr/>
                    <a:lstStyle/>
                    <a:p>
                      <a:pPr algn="r" defTabSz="914400">
                        <a:defRPr sz="800" b="0" i="0" u="none" dirty="0">
                          <a:solidFill>
                            <a:srgbClr val="000000"/>
                          </a:solidFill>
                          <a:latin typeface="Segoe UI"/>
                          <a:ea typeface="Segoe UI"/>
                          <a:cs typeface="Segoe UI"/>
                        </a:defRPr>
                      </a:pPr>
                      <a:r>
                        <a:rPr dirty="0"/>
                        <a:t>86 svar</a:t>
                      </a:r>
                    </a:p>
                  </a:txBody>
                  <a:tcPr marL="0" marR="0" marT="0" marB="0" horzOverflow="overflow">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lum/>
          </a:blip>
          <a:srcRect/>
          <a:stretch>
            <a:fillRect/>
          </a:stretch>
        </p:blipFill>
        <p:spPr bwMode="white">
          <a:xfrm>
            <a:off x="0" y="0"/>
            <a:ext cx="9906000" cy="6858000"/>
          </a:xfrm>
          <a:prstGeom prst="rect">
            <a:avLst/>
          </a:prstGeom>
          <a:ln>
            <a:headEnd type="none"/>
            <a:tailEnd type="none"/>
          </a:ln>
        </p:spPr>
      </p:pic>
      <p:sp>
        <p:nvSpPr>
          <p:cNvPr id="3" name="TextBox3"/>
          <p:cNvSpPr txBox="1">
            <a:spLocks noChangeArrowheads="1"/>
          </p:cNvSpPr>
          <p:nvPr/>
        </p:nvSpPr>
        <p:spPr bwMode="white">
          <a:xfrm>
            <a:off x="330050" y="6600997"/>
            <a:ext cx="9142381" cy="330050"/>
          </a:xfrm>
          <a:prstGeom prst="rect">
            <a:avLst/>
          </a:prstGeom>
          <a:ln>
            <a:headEnd type="none"/>
            <a:tailEnd type="none"/>
          </a:ln>
        </p:spPr>
        <p:txBody>
          <a:bodyPr wrap="square" lIns="0" tIns="63500" rIns="0" bIns="0" anchor="t">
            <a:spAutoFit/>
          </a:bodyPr>
          <a:lstStyle/>
          <a:p>
            <a:pPr algn="ctr" defTabSz="914400">
              <a:defRPr sz="1000" b="0" i="0" u="none" dirty="0">
                <a:solidFill>
                  <a:srgbClr val="000000"/>
                </a:solidFill>
                <a:latin typeface="Calibri"/>
                <a:ea typeface="Calibri"/>
                <a:cs typeface="Calibri"/>
              </a:defRPr>
            </a:pPr>
            <a:r>
              <a:rPr dirty="0"/>
              <a:t> </a:t>
            </a:r>
          </a:p>
        </p:txBody>
      </p:sp>
      <p:pic>
        <p:nvPicPr>
          <p:cNvPr id="4" name="Picture 4"/>
          <p:cNvPicPr>
            <a:picLocks noChangeAspect="1"/>
          </p:cNvPicPr>
          <p:nvPr/>
        </p:nvPicPr>
        <p:blipFill>
          <a:blip r:embed="rId4">
            <a:lum/>
          </a:blip>
          <a:srcRect/>
          <a:stretch>
            <a:fillRect/>
          </a:stretch>
        </p:blipFill>
        <p:spPr bwMode="white">
          <a:xfrm>
            <a:off x="235297" y="2074689"/>
            <a:ext cx="9411877" cy="4610420"/>
          </a:xfrm>
          <a:prstGeom prst="rect">
            <a:avLst/>
          </a:prstGeom>
          <a:ln>
            <a:headEnd type="none"/>
            <a:tailEnd type="none"/>
          </a:ln>
        </p:spPr>
      </p:pic>
      <p:sp>
        <p:nvSpPr>
          <p:cNvPr id="5" name="TextBox5"/>
          <p:cNvSpPr txBox="1">
            <a:spLocks noChangeArrowheads="1"/>
          </p:cNvSpPr>
          <p:nvPr/>
        </p:nvSpPr>
        <p:spPr bwMode="white">
          <a:xfrm>
            <a:off x="838327" y="1099326"/>
            <a:ext cx="8123385" cy="419163"/>
          </a:xfrm>
          <a:prstGeom prst="rect">
            <a:avLst/>
          </a:prstGeom>
          <a:ln>
            <a:headEnd type="none"/>
            <a:tailEnd type="none"/>
          </a:ln>
        </p:spPr>
        <p:txBody>
          <a:bodyPr wrap="square" lIns="0" tIns="0" rIns="0" bIns="0" anchor="t">
            <a:spAutoFit/>
          </a:bodyPr>
          <a:lstStyle/>
          <a:p>
            <a:pPr algn="ctr" defTabSz="914400">
              <a:defRPr sz="2000" b="1" i="0" u="none" dirty="0">
                <a:solidFill>
                  <a:srgbClr val="000000"/>
                </a:solidFill>
                <a:latin typeface="Calibri"/>
                <a:ea typeface="Calibri"/>
                <a:cs typeface="Calibri"/>
              </a:defRPr>
            </a:pPr>
            <a:r>
              <a:rPr dirty="0"/>
              <a:t>Andel med minst en diagnos armbågar/händer, män</a:t>
            </a:r>
          </a:p>
        </p:txBody>
      </p:sp>
      <p:sp>
        <p:nvSpPr>
          <p:cNvPr id="6" name="TextBox6"/>
          <p:cNvSpPr txBox="1">
            <a:spLocks noChangeArrowheads="1"/>
          </p:cNvSpPr>
          <p:nvPr/>
        </p:nvSpPr>
        <p:spPr bwMode="white">
          <a:xfrm>
            <a:off x="838327" y="1518489"/>
            <a:ext cx="8123385" cy="445361"/>
          </a:xfrm>
          <a:prstGeom prst="rect">
            <a:avLst/>
          </a:prstGeom>
          <a:ln>
            <a:headEnd type="none"/>
            <a:tailEnd type="none"/>
          </a:ln>
        </p:spPr>
        <p:txBody>
          <a:bodyPr wrap="square" lIns="0" tIns="0" rIns="0" bIns="0" anchor="t">
            <a:spAutoFit/>
          </a:bodyPr>
          <a:lstStyle/>
          <a:p>
            <a:pPr algn="ctr" defTabSz="914400">
              <a:defRPr sz="1300" b="1" i="0" u="none" dirty="0">
                <a:solidFill>
                  <a:srgbClr val="000000"/>
                </a:solidFill>
                <a:latin typeface="Calibri"/>
                <a:ea typeface="Calibri"/>
                <a:cs typeface="Calibri"/>
              </a:defRPr>
            </a:pPr>
            <a:r>
              <a:rPr dirty="0"/>
              <a:t>(De som inte slutfört den medicinska kontrollen är exkluderade)</a:t>
            </a:r>
          </a:p>
        </p:txBody>
      </p:sp>
      <p:graphicFrame>
        <p:nvGraphicFramePr>
          <p:cNvPr id="7" name="Table 7"/>
          <p:cNvGraphicFramePr/>
          <p:nvPr/>
        </p:nvGraphicFramePr>
        <p:xfrm>
          <a:off x="8503426" y="1445555"/>
          <a:ext cx="838326" cy="201198"/>
        </p:xfrm>
        <a:graphic>
          <a:graphicData uri="http://schemas.openxmlformats.org/drawingml/2006/table">
            <a:tbl>
              <a:tblPr>
                <a:tableStyleId>{2D5ABB26-0587-4C30-8999-92F81FD0307C}</a:tableStyleId>
              </a:tblPr>
              <a:tblGrid>
                <a:gridCol w="838326">
                  <a:extLst>
                    <a:ext uri="{9D8B030D-6E8A-4147-A177-3AD203B41FA5}">
                      <a16:colId xmlns:a16="http://schemas.microsoft.com/office/drawing/2014/main" val="20000"/>
                    </a:ext>
                  </a:extLst>
                </a:gridCol>
              </a:tblGrid>
              <a:tr h="201198">
                <a:tc>
                  <a:txBody>
                    <a:bodyPr/>
                    <a:lstStyle/>
                    <a:p>
                      <a:pPr algn="r" defTabSz="914400">
                        <a:defRPr sz="800" b="0" i="0" u="none" dirty="0">
                          <a:solidFill>
                            <a:srgbClr val="000000"/>
                          </a:solidFill>
                          <a:latin typeface="Segoe UI"/>
                          <a:ea typeface="Segoe UI"/>
                          <a:cs typeface="Segoe UI"/>
                        </a:defRPr>
                      </a:pPr>
                      <a:r>
                        <a:rPr dirty="0"/>
                        <a:t>103 svar</a:t>
                      </a:r>
                    </a:p>
                  </a:txBody>
                  <a:tcPr marL="0" marR="0" marT="0" marB="0" horzOverflow="overflow">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lum/>
          </a:blip>
          <a:srcRect/>
          <a:stretch>
            <a:fillRect/>
          </a:stretch>
        </p:blipFill>
        <p:spPr bwMode="white">
          <a:xfrm>
            <a:off x="0" y="0"/>
            <a:ext cx="9906000" cy="6858000"/>
          </a:xfrm>
          <a:prstGeom prst="rect">
            <a:avLst/>
          </a:prstGeom>
          <a:ln>
            <a:headEnd type="none"/>
            <a:tailEnd type="none"/>
          </a:ln>
        </p:spPr>
      </p:pic>
      <p:sp>
        <p:nvSpPr>
          <p:cNvPr id="3" name="TextBox3"/>
          <p:cNvSpPr txBox="1">
            <a:spLocks noChangeArrowheads="1"/>
          </p:cNvSpPr>
          <p:nvPr/>
        </p:nvSpPr>
        <p:spPr bwMode="white">
          <a:xfrm>
            <a:off x="330050" y="6600997"/>
            <a:ext cx="9142381" cy="330050"/>
          </a:xfrm>
          <a:prstGeom prst="rect">
            <a:avLst/>
          </a:prstGeom>
          <a:ln>
            <a:headEnd type="none"/>
            <a:tailEnd type="none"/>
          </a:ln>
        </p:spPr>
        <p:txBody>
          <a:bodyPr wrap="square" lIns="0" tIns="63500" rIns="0" bIns="0" anchor="t">
            <a:spAutoFit/>
          </a:bodyPr>
          <a:lstStyle/>
          <a:p>
            <a:pPr algn="ctr" defTabSz="914400">
              <a:defRPr sz="1000" b="0" i="0" u="none" dirty="0">
                <a:solidFill>
                  <a:srgbClr val="000000"/>
                </a:solidFill>
                <a:latin typeface="Calibri"/>
                <a:ea typeface="Calibri"/>
                <a:cs typeface="Calibri"/>
              </a:defRPr>
            </a:pPr>
            <a:r>
              <a:rPr dirty="0"/>
              <a:t> </a:t>
            </a:r>
          </a:p>
        </p:txBody>
      </p:sp>
      <p:pic>
        <p:nvPicPr>
          <p:cNvPr id="4" name="Picture 4"/>
          <p:cNvPicPr>
            <a:picLocks noChangeAspect="1"/>
          </p:cNvPicPr>
          <p:nvPr/>
        </p:nvPicPr>
        <p:blipFill>
          <a:blip r:embed="rId4">
            <a:lum/>
          </a:blip>
          <a:srcRect/>
          <a:stretch>
            <a:fillRect/>
          </a:stretch>
        </p:blipFill>
        <p:spPr bwMode="white">
          <a:xfrm>
            <a:off x="823539" y="2074689"/>
            <a:ext cx="8235392" cy="3456761"/>
          </a:xfrm>
          <a:prstGeom prst="rect">
            <a:avLst/>
          </a:prstGeom>
          <a:ln>
            <a:headEnd type="none"/>
            <a:tailEnd type="none"/>
          </a:ln>
        </p:spPr>
      </p:pic>
      <p:sp>
        <p:nvSpPr>
          <p:cNvPr id="5" name="TextBox5"/>
          <p:cNvSpPr txBox="1">
            <a:spLocks noChangeArrowheads="1"/>
          </p:cNvSpPr>
          <p:nvPr/>
        </p:nvSpPr>
        <p:spPr bwMode="white">
          <a:xfrm>
            <a:off x="838327" y="1099326"/>
            <a:ext cx="8123385" cy="419163"/>
          </a:xfrm>
          <a:prstGeom prst="rect">
            <a:avLst/>
          </a:prstGeom>
          <a:ln>
            <a:headEnd type="none"/>
            <a:tailEnd type="none"/>
          </a:ln>
        </p:spPr>
        <p:txBody>
          <a:bodyPr wrap="square" lIns="0" tIns="0" rIns="0" bIns="0" anchor="t">
            <a:spAutoFit/>
          </a:bodyPr>
          <a:lstStyle/>
          <a:p>
            <a:pPr algn="ctr" defTabSz="914400">
              <a:defRPr sz="2000" b="1" i="0" u="none" dirty="0">
                <a:solidFill>
                  <a:srgbClr val="000000"/>
                </a:solidFill>
                <a:latin typeface="Calibri"/>
                <a:ea typeface="Calibri"/>
                <a:cs typeface="Calibri"/>
              </a:defRPr>
            </a:pPr>
            <a:r>
              <a:rPr dirty="0"/>
              <a:t>Förekomst av diagnoser i nacke/axlar</a:t>
            </a:r>
          </a:p>
        </p:txBody>
      </p:sp>
      <p:sp>
        <p:nvSpPr>
          <p:cNvPr id="6" name="TextBox6"/>
          <p:cNvSpPr txBox="1">
            <a:spLocks noChangeArrowheads="1"/>
          </p:cNvSpPr>
          <p:nvPr/>
        </p:nvSpPr>
        <p:spPr bwMode="white">
          <a:xfrm>
            <a:off x="838327" y="1518489"/>
            <a:ext cx="8123385" cy="445361"/>
          </a:xfrm>
          <a:prstGeom prst="rect">
            <a:avLst/>
          </a:prstGeom>
          <a:ln>
            <a:headEnd type="none"/>
            <a:tailEnd type="none"/>
          </a:ln>
        </p:spPr>
        <p:txBody>
          <a:bodyPr wrap="square" lIns="0" tIns="0" rIns="0" bIns="0" anchor="t">
            <a:spAutoFit/>
          </a:bodyPr>
          <a:lstStyle/>
          <a:p>
            <a:pPr algn="ctr" defTabSz="914400">
              <a:defRPr sz="1300" b="1" i="0" u="none" dirty="0">
                <a:solidFill>
                  <a:srgbClr val="000000"/>
                </a:solidFill>
                <a:latin typeface="Calibri"/>
                <a:ea typeface="Calibri"/>
                <a:cs typeface="Calibri"/>
              </a:defRPr>
            </a:pPr>
            <a:r>
              <a:rPr dirty="0"/>
              <a:t>(De som inte slutfört den medicinska kontrollen är exkluderade)</a:t>
            </a:r>
          </a:p>
        </p:txBody>
      </p:sp>
      <p:sp>
        <p:nvSpPr>
          <p:cNvPr id="7" name="TextBox7"/>
          <p:cNvSpPr txBox="1">
            <a:spLocks noChangeArrowheads="1"/>
          </p:cNvSpPr>
          <p:nvPr/>
        </p:nvSpPr>
        <p:spPr bwMode="white">
          <a:xfrm>
            <a:off x="1368987" y="5946530"/>
            <a:ext cx="7125777" cy="285031"/>
          </a:xfrm>
          <a:prstGeom prst="rect">
            <a:avLst/>
          </a:prstGeom>
          <a:ln>
            <a:headEnd type="none"/>
            <a:tailEnd type="none"/>
          </a:ln>
        </p:spPr>
        <p:txBody>
          <a:bodyPr wrap="square" lIns="0" tIns="0" rIns="0" bIns="0" anchor="t">
            <a:spAutoFit/>
          </a:bodyPr>
          <a:lstStyle/>
          <a:p>
            <a:pPr algn="ctr" defTabSz="914400">
              <a:defRPr sz="1100" b="1" i="0" u="none" dirty="0">
                <a:solidFill>
                  <a:srgbClr val="000000"/>
                </a:solidFill>
                <a:latin typeface="Calibri"/>
                <a:ea typeface="Calibri"/>
                <a:cs typeface="Calibri"/>
              </a:defRPr>
            </a:pPr>
            <a:r>
              <a:rPr dirty="0"/>
              <a:t>90 % av deltagarna har ingen av ovanstående diagnoser. En enskild deltagare kan ha flera diagnoser.</a:t>
            </a:r>
          </a:p>
        </p:txBody>
      </p:sp>
      <p:graphicFrame>
        <p:nvGraphicFramePr>
          <p:cNvPr id="8" name="Table 8"/>
          <p:cNvGraphicFramePr/>
          <p:nvPr/>
        </p:nvGraphicFramePr>
        <p:xfrm>
          <a:off x="8503426" y="1445555"/>
          <a:ext cx="838326" cy="201198"/>
        </p:xfrm>
        <a:graphic>
          <a:graphicData uri="http://schemas.openxmlformats.org/drawingml/2006/table">
            <a:tbl>
              <a:tblPr>
                <a:tableStyleId>{2D5ABB26-0587-4C30-8999-92F81FD0307C}</a:tableStyleId>
              </a:tblPr>
              <a:tblGrid>
                <a:gridCol w="838326">
                  <a:extLst>
                    <a:ext uri="{9D8B030D-6E8A-4147-A177-3AD203B41FA5}">
                      <a16:colId xmlns:a16="http://schemas.microsoft.com/office/drawing/2014/main" val="20000"/>
                    </a:ext>
                  </a:extLst>
                </a:gridCol>
              </a:tblGrid>
              <a:tr h="201198">
                <a:tc>
                  <a:txBody>
                    <a:bodyPr/>
                    <a:lstStyle/>
                    <a:p>
                      <a:pPr algn="r" defTabSz="914400">
                        <a:defRPr sz="800" b="0" i="0" u="none" dirty="0">
                          <a:solidFill>
                            <a:srgbClr val="000000"/>
                          </a:solidFill>
                          <a:latin typeface="Segoe UI"/>
                          <a:ea typeface="Segoe UI"/>
                          <a:cs typeface="Segoe UI"/>
                        </a:defRPr>
                      </a:pPr>
                      <a:r>
                        <a:rPr dirty="0"/>
                        <a:t>190 svar</a:t>
                      </a:r>
                    </a:p>
                  </a:txBody>
                  <a:tcPr marL="0" marR="0" marT="0" marB="0" horzOverflow="overflow">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lum/>
          </a:blip>
          <a:srcRect/>
          <a:stretch>
            <a:fillRect/>
          </a:stretch>
        </p:blipFill>
        <p:spPr bwMode="white">
          <a:xfrm>
            <a:off x="0" y="0"/>
            <a:ext cx="9906000" cy="6858000"/>
          </a:xfrm>
          <a:prstGeom prst="rect">
            <a:avLst/>
          </a:prstGeom>
          <a:ln>
            <a:headEnd type="none"/>
            <a:tailEnd type="none"/>
          </a:ln>
        </p:spPr>
      </p:pic>
      <p:sp>
        <p:nvSpPr>
          <p:cNvPr id="3" name="TextBox3"/>
          <p:cNvSpPr txBox="1">
            <a:spLocks noChangeArrowheads="1"/>
          </p:cNvSpPr>
          <p:nvPr/>
        </p:nvSpPr>
        <p:spPr bwMode="white">
          <a:xfrm>
            <a:off x="330050" y="6600997"/>
            <a:ext cx="9142381" cy="330050"/>
          </a:xfrm>
          <a:prstGeom prst="rect">
            <a:avLst/>
          </a:prstGeom>
          <a:ln>
            <a:headEnd type="none"/>
            <a:tailEnd type="none"/>
          </a:ln>
        </p:spPr>
        <p:txBody>
          <a:bodyPr wrap="square" lIns="0" tIns="63500" rIns="0" bIns="0" anchor="t">
            <a:spAutoFit/>
          </a:bodyPr>
          <a:lstStyle/>
          <a:p>
            <a:pPr algn="ctr" defTabSz="914400">
              <a:defRPr sz="1000" b="0" i="0" u="none" dirty="0">
                <a:solidFill>
                  <a:srgbClr val="000000"/>
                </a:solidFill>
                <a:latin typeface="Calibri"/>
                <a:ea typeface="Calibri"/>
                <a:cs typeface="Calibri"/>
              </a:defRPr>
            </a:pPr>
            <a:r>
              <a:rPr dirty="0"/>
              <a:t> </a:t>
            </a:r>
          </a:p>
        </p:txBody>
      </p:sp>
      <p:pic>
        <p:nvPicPr>
          <p:cNvPr id="4" name="Picture 4"/>
          <p:cNvPicPr>
            <a:picLocks noChangeAspect="1"/>
          </p:cNvPicPr>
          <p:nvPr/>
        </p:nvPicPr>
        <p:blipFill>
          <a:blip r:embed="rId4">
            <a:lum/>
          </a:blip>
          <a:srcRect/>
          <a:stretch>
            <a:fillRect/>
          </a:stretch>
        </p:blipFill>
        <p:spPr bwMode="white">
          <a:xfrm>
            <a:off x="823539" y="2074689"/>
            <a:ext cx="8235392" cy="3456761"/>
          </a:xfrm>
          <a:prstGeom prst="rect">
            <a:avLst/>
          </a:prstGeom>
          <a:ln>
            <a:headEnd type="none"/>
            <a:tailEnd type="none"/>
          </a:ln>
        </p:spPr>
      </p:pic>
      <p:sp>
        <p:nvSpPr>
          <p:cNvPr id="5" name="TextBox5"/>
          <p:cNvSpPr txBox="1">
            <a:spLocks noChangeArrowheads="1"/>
          </p:cNvSpPr>
          <p:nvPr/>
        </p:nvSpPr>
        <p:spPr bwMode="white">
          <a:xfrm>
            <a:off x="838327" y="1099326"/>
            <a:ext cx="8123385" cy="419163"/>
          </a:xfrm>
          <a:prstGeom prst="rect">
            <a:avLst/>
          </a:prstGeom>
          <a:ln>
            <a:headEnd type="none"/>
            <a:tailEnd type="none"/>
          </a:ln>
        </p:spPr>
        <p:txBody>
          <a:bodyPr wrap="square" lIns="0" tIns="0" rIns="0" bIns="0" anchor="t">
            <a:spAutoFit/>
          </a:bodyPr>
          <a:lstStyle/>
          <a:p>
            <a:pPr algn="ctr" defTabSz="914400">
              <a:defRPr sz="2000" b="1" i="0" u="none" dirty="0">
                <a:solidFill>
                  <a:srgbClr val="000000"/>
                </a:solidFill>
                <a:latin typeface="Calibri"/>
                <a:ea typeface="Calibri"/>
                <a:cs typeface="Calibri"/>
              </a:defRPr>
            </a:pPr>
            <a:r>
              <a:rPr dirty="0"/>
              <a:t>Förekomst av diagnoser i armbågar/händer</a:t>
            </a:r>
          </a:p>
        </p:txBody>
      </p:sp>
      <p:sp>
        <p:nvSpPr>
          <p:cNvPr id="6" name="TextBox6"/>
          <p:cNvSpPr txBox="1">
            <a:spLocks noChangeArrowheads="1"/>
          </p:cNvSpPr>
          <p:nvPr/>
        </p:nvSpPr>
        <p:spPr bwMode="white">
          <a:xfrm>
            <a:off x="838327" y="1518489"/>
            <a:ext cx="8123385" cy="445361"/>
          </a:xfrm>
          <a:prstGeom prst="rect">
            <a:avLst/>
          </a:prstGeom>
          <a:ln>
            <a:headEnd type="none"/>
            <a:tailEnd type="none"/>
          </a:ln>
        </p:spPr>
        <p:txBody>
          <a:bodyPr wrap="square" lIns="0" tIns="0" rIns="0" bIns="0" anchor="t">
            <a:spAutoFit/>
          </a:bodyPr>
          <a:lstStyle/>
          <a:p>
            <a:pPr algn="ctr" defTabSz="914400">
              <a:defRPr sz="1300" b="1" i="0" u="none" dirty="0">
                <a:solidFill>
                  <a:srgbClr val="000000"/>
                </a:solidFill>
                <a:latin typeface="Calibri"/>
                <a:ea typeface="Calibri"/>
                <a:cs typeface="Calibri"/>
              </a:defRPr>
            </a:pPr>
            <a:r>
              <a:rPr dirty="0"/>
              <a:t>(De som inte slutfört den medicinska kontrollen är exkluderade)</a:t>
            </a:r>
          </a:p>
        </p:txBody>
      </p:sp>
      <p:sp>
        <p:nvSpPr>
          <p:cNvPr id="7" name="TextBox7"/>
          <p:cNvSpPr txBox="1">
            <a:spLocks noChangeArrowheads="1"/>
          </p:cNvSpPr>
          <p:nvPr/>
        </p:nvSpPr>
        <p:spPr bwMode="white">
          <a:xfrm>
            <a:off x="1368987" y="5946530"/>
            <a:ext cx="7125777" cy="285031"/>
          </a:xfrm>
          <a:prstGeom prst="rect">
            <a:avLst/>
          </a:prstGeom>
          <a:ln>
            <a:headEnd type="none"/>
            <a:tailEnd type="none"/>
          </a:ln>
        </p:spPr>
        <p:txBody>
          <a:bodyPr wrap="square" lIns="0" tIns="0" rIns="0" bIns="0" anchor="t">
            <a:spAutoFit/>
          </a:bodyPr>
          <a:lstStyle/>
          <a:p>
            <a:pPr algn="ctr" defTabSz="914400">
              <a:defRPr sz="1100" b="1" i="0" u="none" dirty="0">
                <a:solidFill>
                  <a:srgbClr val="000000"/>
                </a:solidFill>
                <a:latin typeface="Calibri"/>
                <a:ea typeface="Calibri"/>
                <a:cs typeface="Calibri"/>
              </a:defRPr>
            </a:pPr>
            <a:r>
              <a:rPr dirty="0"/>
              <a:t>90,5 % av deltagarna har ingen av ovanstående diagnoser. En enskild deltagare kan ha flera diagnoser.</a:t>
            </a:r>
          </a:p>
        </p:txBody>
      </p:sp>
      <p:graphicFrame>
        <p:nvGraphicFramePr>
          <p:cNvPr id="8" name="Table 8"/>
          <p:cNvGraphicFramePr/>
          <p:nvPr/>
        </p:nvGraphicFramePr>
        <p:xfrm>
          <a:off x="8503426" y="1445555"/>
          <a:ext cx="838326" cy="201198"/>
        </p:xfrm>
        <a:graphic>
          <a:graphicData uri="http://schemas.openxmlformats.org/drawingml/2006/table">
            <a:tbl>
              <a:tblPr>
                <a:tableStyleId>{2D5ABB26-0587-4C30-8999-92F81FD0307C}</a:tableStyleId>
              </a:tblPr>
              <a:tblGrid>
                <a:gridCol w="838326">
                  <a:extLst>
                    <a:ext uri="{9D8B030D-6E8A-4147-A177-3AD203B41FA5}">
                      <a16:colId xmlns:a16="http://schemas.microsoft.com/office/drawing/2014/main" val="20000"/>
                    </a:ext>
                  </a:extLst>
                </a:gridCol>
              </a:tblGrid>
              <a:tr h="201198">
                <a:tc>
                  <a:txBody>
                    <a:bodyPr/>
                    <a:lstStyle/>
                    <a:p>
                      <a:pPr algn="r" defTabSz="914400">
                        <a:defRPr sz="800" b="0" i="0" u="none" dirty="0">
                          <a:solidFill>
                            <a:srgbClr val="000000"/>
                          </a:solidFill>
                          <a:latin typeface="Segoe UI"/>
                          <a:ea typeface="Segoe UI"/>
                          <a:cs typeface="Segoe UI"/>
                        </a:defRPr>
                      </a:pPr>
                      <a:r>
                        <a:rPr dirty="0"/>
                        <a:t>189 svar</a:t>
                      </a:r>
                    </a:p>
                  </a:txBody>
                  <a:tcPr marL="0" marR="0" marT="0" marB="0" horzOverflow="overflow">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lum/>
          </a:blip>
          <a:srcRect/>
          <a:stretch>
            <a:fillRect/>
          </a:stretch>
        </p:blipFill>
        <p:spPr bwMode="white">
          <a:xfrm>
            <a:off x="254000" y="0"/>
            <a:ext cx="9906000" cy="6858000"/>
          </a:xfrm>
          <a:prstGeom prst="rect">
            <a:avLst/>
          </a:prstGeom>
          <a:ln>
            <a:headEnd type="none"/>
            <a:tailEnd type="none"/>
          </a:ln>
        </p:spPr>
      </p:pic>
      <p:pic>
        <p:nvPicPr>
          <p:cNvPr id="3" name="Picture 3"/>
          <p:cNvPicPr>
            <a:picLocks noChangeAspect="1"/>
          </p:cNvPicPr>
          <p:nvPr/>
        </p:nvPicPr>
        <p:blipFill>
          <a:blip r:embed="rId3">
            <a:lum/>
          </a:blip>
          <a:srcRect/>
          <a:stretch>
            <a:fillRect/>
          </a:stretch>
        </p:blipFill>
        <p:spPr bwMode="white">
          <a:xfrm>
            <a:off x="0" y="0"/>
            <a:ext cx="9906000" cy="6858000"/>
          </a:xfrm>
          <a:prstGeom prst="rect">
            <a:avLst/>
          </a:prstGeom>
          <a:ln>
            <a:headEnd type="none"/>
            <a:tailEnd type="none"/>
          </a:ln>
        </p:spPr>
      </p:pic>
      <p:sp>
        <p:nvSpPr>
          <p:cNvPr id="4" name="TextBox4"/>
          <p:cNvSpPr txBox="1">
            <a:spLocks noChangeArrowheads="1"/>
          </p:cNvSpPr>
          <p:nvPr/>
        </p:nvSpPr>
        <p:spPr bwMode="white">
          <a:xfrm>
            <a:off x="330050" y="6600997"/>
            <a:ext cx="9142381" cy="330050"/>
          </a:xfrm>
          <a:prstGeom prst="rect">
            <a:avLst/>
          </a:prstGeom>
          <a:ln>
            <a:headEnd type="none"/>
            <a:tailEnd type="none"/>
          </a:ln>
        </p:spPr>
        <p:txBody>
          <a:bodyPr wrap="square" lIns="0" tIns="63500" rIns="0" bIns="0" anchor="t">
            <a:spAutoFit/>
          </a:bodyPr>
          <a:lstStyle/>
          <a:p>
            <a:pPr algn="ctr" defTabSz="914400">
              <a:defRPr sz="1000" b="0" i="0" u="none" dirty="0">
                <a:solidFill>
                  <a:srgbClr val="000000"/>
                </a:solidFill>
                <a:latin typeface="Calibri"/>
                <a:ea typeface="Calibri"/>
                <a:cs typeface="Calibri"/>
              </a:defRPr>
            </a:pPr>
            <a:r>
              <a:rPr dirty="0"/>
              <a:t> </a:t>
            </a:r>
          </a:p>
        </p:txBody>
      </p:sp>
      <p:sp>
        <p:nvSpPr>
          <p:cNvPr id="5" name="TextBox5"/>
          <p:cNvSpPr txBox="1">
            <a:spLocks noChangeArrowheads="1"/>
          </p:cNvSpPr>
          <p:nvPr/>
        </p:nvSpPr>
        <p:spPr bwMode="white">
          <a:xfrm>
            <a:off x="5260499" y="2599651"/>
            <a:ext cx="3772470" cy="419163"/>
          </a:xfrm>
          <a:prstGeom prst="rect">
            <a:avLst/>
          </a:prstGeom>
          <a:ln>
            <a:headEnd type="none"/>
            <a:tailEnd type="none"/>
          </a:ln>
        </p:spPr>
        <p:txBody>
          <a:bodyPr wrap="square" lIns="0" tIns="0" rIns="0" bIns="0" anchor="t">
            <a:spAutoFit/>
          </a:bodyPr>
          <a:lstStyle/>
          <a:p>
            <a:pPr algn="ctr" defTabSz="914400">
              <a:defRPr sz="1500" b="1" i="0" u="none" dirty="0">
                <a:solidFill>
                  <a:srgbClr val="000000"/>
                </a:solidFill>
                <a:latin typeface="Calibri"/>
                <a:ea typeface="Calibri"/>
                <a:cs typeface="Calibri"/>
              </a:defRPr>
            </a:pPr>
            <a:r>
              <a:rPr dirty="0"/>
              <a:t>Resultatrapport</a:t>
            </a:r>
          </a:p>
        </p:txBody>
      </p:sp>
      <p:sp>
        <p:nvSpPr>
          <p:cNvPr id="6" name="TextBox6"/>
          <p:cNvSpPr txBox="1">
            <a:spLocks noChangeArrowheads="1"/>
          </p:cNvSpPr>
          <p:nvPr/>
        </p:nvSpPr>
        <p:spPr bwMode="white">
          <a:xfrm>
            <a:off x="5260499" y="3018814"/>
            <a:ext cx="3772470" cy="1205095"/>
          </a:xfrm>
          <a:prstGeom prst="rect">
            <a:avLst/>
          </a:prstGeom>
          <a:ln>
            <a:headEnd type="none"/>
            <a:tailEnd type="none"/>
          </a:ln>
        </p:spPr>
        <p:txBody>
          <a:bodyPr wrap="square" lIns="50300" rIns="50300">
            <a:spAutoFit/>
          </a:bodyPr>
          <a:lstStyle/>
          <a:p>
            <a:pPr algn="ctr" defTabSz="914400">
              <a:spcBef>
                <a:spcPts val="0"/>
              </a:spcBef>
              <a:spcAft>
                <a:spcPts val="0"/>
              </a:spcAft>
            </a:pPr>
            <a:r>
              <a:rPr sz="1100" b="0" i="0" dirty="0">
                <a:solidFill>
                  <a:srgbClr val="000000"/>
                </a:solidFill>
                <a:latin typeface="Calibri"/>
                <a:ea typeface="Calibri"/>
                <a:cs typeface="Calibri"/>
              </a:rPr>
              <a:t>MEBA
Medicinsk kontroll
vid Ergonomiskt Belastande Arbete
Nacke/arm/hand</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lum/>
          </a:blip>
          <a:srcRect/>
          <a:stretch>
            <a:fillRect/>
          </a:stretch>
        </p:blipFill>
        <p:spPr bwMode="white">
          <a:xfrm>
            <a:off x="0" y="0"/>
            <a:ext cx="9906000" cy="6858000"/>
          </a:xfrm>
          <a:prstGeom prst="rect">
            <a:avLst/>
          </a:prstGeom>
          <a:ln>
            <a:headEnd type="none"/>
            <a:tailEnd type="none"/>
          </a:ln>
        </p:spPr>
      </p:pic>
      <p:sp>
        <p:nvSpPr>
          <p:cNvPr id="3" name="TextBox3"/>
          <p:cNvSpPr txBox="1">
            <a:spLocks noChangeArrowheads="1"/>
          </p:cNvSpPr>
          <p:nvPr/>
        </p:nvSpPr>
        <p:spPr bwMode="white">
          <a:xfrm>
            <a:off x="330050" y="6600997"/>
            <a:ext cx="9142381" cy="330050"/>
          </a:xfrm>
          <a:prstGeom prst="rect">
            <a:avLst/>
          </a:prstGeom>
          <a:ln>
            <a:headEnd type="none"/>
            <a:tailEnd type="none"/>
          </a:ln>
        </p:spPr>
        <p:txBody>
          <a:bodyPr wrap="square" lIns="0" tIns="63500" rIns="0" bIns="0" anchor="t">
            <a:spAutoFit/>
          </a:bodyPr>
          <a:lstStyle/>
          <a:p>
            <a:pPr algn="ctr" defTabSz="914400">
              <a:defRPr sz="1000" b="0" i="0" u="none" dirty="0">
                <a:solidFill>
                  <a:srgbClr val="000000"/>
                </a:solidFill>
                <a:latin typeface="Calibri"/>
                <a:ea typeface="Calibri"/>
                <a:cs typeface="Calibri"/>
              </a:defRPr>
            </a:pPr>
            <a:r>
              <a:rPr dirty="0"/>
              <a:t> </a:t>
            </a:r>
          </a:p>
        </p:txBody>
      </p:sp>
      <p:pic>
        <p:nvPicPr>
          <p:cNvPr id="4" name="Picture 4"/>
          <p:cNvPicPr>
            <a:picLocks noChangeAspect="1"/>
          </p:cNvPicPr>
          <p:nvPr/>
        </p:nvPicPr>
        <p:blipFill>
          <a:blip r:embed="rId4">
            <a:lum/>
          </a:blip>
          <a:srcRect/>
          <a:stretch>
            <a:fillRect/>
          </a:stretch>
        </p:blipFill>
        <p:spPr bwMode="white">
          <a:xfrm>
            <a:off x="823539" y="2074689"/>
            <a:ext cx="8235392" cy="3456761"/>
          </a:xfrm>
          <a:prstGeom prst="rect">
            <a:avLst/>
          </a:prstGeom>
          <a:ln>
            <a:headEnd type="none"/>
            <a:tailEnd type="none"/>
          </a:ln>
        </p:spPr>
      </p:pic>
      <p:sp>
        <p:nvSpPr>
          <p:cNvPr id="5" name="TextBox5"/>
          <p:cNvSpPr txBox="1">
            <a:spLocks noChangeArrowheads="1"/>
          </p:cNvSpPr>
          <p:nvPr/>
        </p:nvSpPr>
        <p:spPr bwMode="white">
          <a:xfrm>
            <a:off x="838327" y="1099326"/>
            <a:ext cx="8123385" cy="419163"/>
          </a:xfrm>
          <a:prstGeom prst="rect">
            <a:avLst/>
          </a:prstGeom>
          <a:ln>
            <a:headEnd type="none"/>
            <a:tailEnd type="none"/>
          </a:ln>
        </p:spPr>
        <p:txBody>
          <a:bodyPr wrap="square" lIns="0" tIns="0" rIns="0" bIns="0" anchor="t">
            <a:spAutoFit/>
          </a:bodyPr>
          <a:lstStyle/>
          <a:p>
            <a:pPr algn="ctr" defTabSz="914400">
              <a:defRPr sz="2000" b="1" i="0" u="none" dirty="0">
                <a:solidFill>
                  <a:srgbClr val="000000"/>
                </a:solidFill>
                <a:latin typeface="Calibri"/>
                <a:ea typeface="Calibri"/>
                <a:cs typeface="Calibri"/>
              </a:defRPr>
            </a:pPr>
            <a:r>
              <a:rPr dirty="0"/>
              <a:t>Besvär rygg/höfter/knän/fötter de senaste 7 dagarna</a:t>
            </a:r>
          </a:p>
        </p:txBody>
      </p:sp>
      <p:sp>
        <p:nvSpPr>
          <p:cNvPr id="6" name="TextBox6"/>
          <p:cNvSpPr txBox="1">
            <a:spLocks noChangeArrowheads="1"/>
          </p:cNvSpPr>
          <p:nvPr/>
        </p:nvSpPr>
        <p:spPr bwMode="white">
          <a:xfrm>
            <a:off x="1368987" y="5946530"/>
            <a:ext cx="7125777" cy="285031"/>
          </a:xfrm>
          <a:prstGeom prst="rect">
            <a:avLst/>
          </a:prstGeom>
          <a:ln>
            <a:headEnd type="none"/>
            <a:tailEnd type="none"/>
          </a:ln>
        </p:spPr>
        <p:txBody>
          <a:bodyPr wrap="square" lIns="0" tIns="0" rIns="0" bIns="0" anchor="t">
            <a:spAutoFit/>
          </a:bodyPr>
          <a:lstStyle/>
          <a:p>
            <a:pPr algn="ctr" defTabSz="914400">
              <a:defRPr sz="1100" b="1" i="0" u="none" dirty="0">
                <a:solidFill>
                  <a:srgbClr val="000000"/>
                </a:solidFill>
                <a:latin typeface="Calibri"/>
                <a:ea typeface="Calibri"/>
                <a:cs typeface="Calibri"/>
              </a:defRPr>
            </a:pPr>
            <a:r>
              <a:rPr dirty="0"/>
              <a:t>16,3 % av deltagarna har ingen av ovanstående besvär. En enskild deltagare kan ha flera besvär.</a:t>
            </a:r>
          </a:p>
        </p:txBody>
      </p:sp>
      <p:graphicFrame>
        <p:nvGraphicFramePr>
          <p:cNvPr id="7" name="Table 7"/>
          <p:cNvGraphicFramePr/>
          <p:nvPr/>
        </p:nvGraphicFramePr>
        <p:xfrm>
          <a:off x="8503426" y="1445555"/>
          <a:ext cx="838326" cy="201198"/>
        </p:xfrm>
        <a:graphic>
          <a:graphicData uri="http://schemas.openxmlformats.org/drawingml/2006/table">
            <a:tbl>
              <a:tblPr>
                <a:tableStyleId>{2D5ABB26-0587-4C30-8999-92F81FD0307C}</a:tableStyleId>
              </a:tblPr>
              <a:tblGrid>
                <a:gridCol w="838326">
                  <a:extLst>
                    <a:ext uri="{9D8B030D-6E8A-4147-A177-3AD203B41FA5}">
                      <a16:colId xmlns:a16="http://schemas.microsoft.com/office/drawing/2014/main" val="20000"/>
                    </a:ext>
                  </a:extLst>
                </a:gridCol>
              </a:tblGrid>
              <a:tr h="201198">
                <a:tc>
                  <a:txBody>
                    <a:bodyPr/>
                    <a:lstStyle/>
                    <a:p>
                      <a:pPr algn="r" defTabSz="914400">
                        <a:defRPr sz="800" b="0" i="0" u="none" dirty="0">
                          <a:solidFill>
                            <a:srgbClr val="000000"/>
                          </a:solidFill>
                          <a:latin typeface="Segoe UI"/>
                          <a:ea typeface="Segoe UI"/>
                          <a:cs typeface="Segoe UI"/>
                        </a:defRPr>
                      </a:pPr>
                      <a:r>
                        <a:rPr dirty="0"/>
                        <a:t>231 svar</a:t>
                      </a:r>
                    </a:p>
                  </a:txBody>
                  <a:tcPr marL="0" marR="0" marT="0" marB="0" horzOverflow="overflow">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lum/>
          </a:blip>
          <a:srcRect/>
          <a:stretch>
            <a:fillRect/>
          </a:stretch>
        </p:blipFill>
        <p:spPr bwMode="white">
          <a:xfrm>
            <a:off x="0" y="0"/>
            <a:ext cx="9906000" cy="6858000"/>
          </a:xfrm>
          <a:prstGeom prst="rect">
            <a:avLst/>
          </a:prstGeom>
          <a:ln>
            <a:headEnd type="none"/>
            <a:tailEnd type="none"/>
          </a:ln>
        </p:spPr>
      </p:pic>
      <p:sp>
        <p:nvSpPr>
          <p:cNvPr id="3" name="TextBox3"/>
          <p:cNvSpPr txBox="1">
            <a:spLocks noChangeArrowheads="1"/>
          </p:cNvSpPr>
          <p:nvPr/>
        </p:nvSpPr>
        <p:spPr bwMode="white">
          <a:xfrm>
            <a:off x="330050" y="6600997"/>
            <a:ext cx="9142381" cy="330050"/>
          </a:xfrm>
          <a:prstGeom prst="rect">
            <a:avLst/>
          </a:prstGeom>
          <a:ln>
            <a:headEnd type="none"/>
            <a:tailEnd type="none"/>
          </a:ln>
        </p:spPr>
        <p:txBody>
          <a:bodyPr wrap="square" lIns="0" tIns="63500" rIns="0" bIns="0" anchor="t">
            <a:spAutoFit/>
          </a:bodyPr>
          <a:lstStyle/>
          <a:p>
            <a:pPr algn="ctr" defTabSz="914400">
              <a:defRPr sz="1000" b="0" i="0" u="none" dirty="0">
                <a:solidFill>
                  <a:srgbClr val="000000"/>
                </a:solidFill>
                <a:latin typeface="Calibri"/>
                <a:ea typeface="Calibri"/>
                <a:cs typeface="Calibri"/>
              </a:defRPr>
            </a:pPr>
            <a:r>
              <a:rPr dirty="0"/>
              <a:t> </a:t>
            </a:r>
          </a:p>
        </p:txBody>
      </p:sp>
      <p:pic>
        <p:nvPicPr>
          <p:cNvPr id="4" name="Picture 4"/>
          <p:cNvPicPr>
            <a:picLocks noChangeAspect="1"/>
          </p:cNvPicPr>
          <p:nvPr/>
        </p:nvPicPr>
        <p:blipFill>
          <a:blip r:embed="rId4">
            <a:lum/>
          </a:blip>
          <a:srcRect/>
          <a:stretch>
            <a:fillRect/>
          </a:stretch>
        </p:blipFill>
        <p:spPr bwMode="white">
          <a:xfrm>
            <a:off x="411770" y="1728908"/>
            <a:ext cx="4235345" cy="4102330"/>
          </a:xfrm>
          <a:prstGeom prst="rect">
            <a:avLst/>
          </a:prstGeom>
          <a:ln>
            <a:headEnd type="none"/>
            <a:tailEnd type="none"/>
          </a:ln>
        </p:spPr>
      </p:pic>
      <p:graphicFrame>
        <p:nvGraphicFramePr>
          <p:cNvPr id="5" name="Table 5"/>
          <p:cNvGraphicFramePr/>
          <p:nvPr/>
        </p:nvGraphicFramePr>
        <p:xfrm>
          <a:off x="3845404" y="2253422"/>
          <a:ext cx="838326" cy="201198"/>
        </p:xfrm>
        <a:graphic>
          <a:graphicData uri="http://schemas.openxmlformats.org/drawingml/2006/table">
            <a:tbl>
              <a:tblPr>
                <a:tableStyleId>{2D5ABB26-0587-4C30-8999-92F81FD0307C}</a:tableStyleId>
              </a:tblPr>
              <a:tblGrid>
                <a:gridCol w="838326">
                  <a:extLst>
                    <a:ext uri="{9D8B030D-6E8A-4147-A177-3AD203B41FA5}">
                      <a16:colId xmlns:a16="http://schemas.microsoft.com/office/drawing/2014/main" val="20000"/>
                    </a:ext>
                  </a:extLst>
                </a:gridCol>
              </a:tblGrid>
              <a:tr h="201198">
                <a:tc>
                  <a:txBody>
                    <a:bodyPr/>
                    <a:lstStyle/>
                    <a:p>
                      <a:pPr algn="r" defTabSz="914400">
                        <a:defRPr sz="800" b="0" i="0" u="none" dirty="0">
                          <a:solidFill>
                            <a:srgbClr val="000000"/>
                          </a:solidFill>
                          <a:latin typeface="Segoe UI"/>
                          <a:ea typeface="Segoe UI"/>
                          <a:cs typeface="Segoe UI"/>
                        </a:defRPr>
                      </a:pPr>
                      <a:r>
                        <a:rPr dirty="0"/>
                        <a:t>231 svar</a:t>
                      </a:r>
                    </a:p>
                  </a:txBody>
                  <a:tcPr marL="0" marR="0" marT="0" marB="0" horzOverflow="overflow">
                    <a:noFill/>
                  </a:tcPr>
                </a:tc>
                <a:extLst>
                  <a:ext uri="{0D108BD9-81ED-4DB2-BD59-A6C34878D82A}">
                    <a16:rowId xmlns:a16="http://schemas.microsoft.com/office/drawing/2014/main" val="10000"/>
                  </a:ext>
                </a:extLst>
              </a:tr>
            </a:tbl>
          </a:graphicData>
        </a:graphic>
      </p:graphicFrame>
      <p:pic>
        <p:nvPicPr>
          <p:cNvPr id="6" name="Picture 6"/>
          <p:cNvPicPr>
            <a:picLocks noChangeAspect="1"/>
          </p:cNvPicPr>
          <p:nvPr/>
        </p:nvPicPr>
        <p:blipFill>
          <a:blip r:embed="rId5">
            <a:lum/>
          </a:blip>
          <a:srcRect/>
          <a:stretch>
            <a:fillRect/>
          </a:stretch>
        </p:blipFill>
        <p:spPr bwMode="white">
          <a:xfrm>
            <a:off x="5235356" y="1728908"/>
            <a:ext cx="4235345" cy="4102330"/>
          </a:xfrm>
          <a:prstGeom prst="rect">
            <a:avLst/>
          </a:prstGeom>
          <a:ln>
            <a:headEnd type="none"/>
            <a:tailEnd type="none"/>
          </a:ln>
        </p:spPr>
      </p:pic>
      <p:graphicFrame>
        <p:nvGraphicFramePr>
          <p:cNvPr id="7" name="Table 7"/>
          <p:cNvGraphicFramePr/>
          <p:nvPr/>
        </p:nvGraphicFramePr>
        <p:xfrm>
          <a:off x="8503426" y="2253422"/>
          <a:ext cx="838326" cy="201198"/>
        </p:xfrm>
        <a:graphic>
          <a:graphicData uri="http://schemas.openxmlformats.org/drawingml/2006/table">
            <a:tbl>
              <a:tblPr>
                <a:tableStyleId>{2D5ABB26-0587-4C30-8999-92F81FD0307C}</a:tableStyleId>
              </a:tblPr>
              <a:tblGrid>
                <a:gridCol w="838326">
                  <a:extLst>
                    <a:ext uri="{9D8B030D-6E8A-4147-A177-3AD203B41FA5}">
                      <a16:colId xmlns:a16="http://schemas.microsoft.com/office/drawing/2014/main" val="20000"/>
                    </a:ext>
                  </a:extLst>
                </a:gridCol>
              </a:tblGrid>
              <a:tr h="201198">
                <a:tc>
                  <a:txBody>
                    <a:bodyPr/>
                    <a:lstStyle/>
                    <a:p>
                      <a:pPr algn="r" defTabSz="914400">
                        <a:defRPr sz="800" b="0" i="0" u="none" dirty="0">
                          <a:solidFill>
                            <a:srgbClr val="000000"/>
                          </a:solidFill>
                          <a:latin typeface="Segoe UI"/>
                          <a:ea typeface="Segoe UI"/>
                          <a:cs typeface="Segoe UI"/>
                        </a:defRPr>
                      </a:pPr>
                      <a:r>
                        <a:rPr dirty="0"/>
                        <a:t>231 svar</a:t>
                      </a:r>
                    </a:p>
                  </a:txBody>
                  <a:tcPr marL="0" marR="0" marT="0" marB="0" horzOverflow="overflow">
                    <a:noFill/>
                  </a:tcPr>
                </a:tc>
                <a:extLst>
                  <a:ext uri="{0D108BD9-81ED-4DB2-BD59-A6C34878D82A}">
                    <a16:rowId xmlns:a16="http://schemas.microsoft.com/office/drawing/2014/main" val="10000"/>
                  </a:ext>
                </a:extLst>
              </a:tr>
            </a:tbl>
          </a:graphicData>
        </a:graphic>
      </p:graphicFrame>
      <p:sp>
        <p:nvSpPr>
          <p:cNvPr id="8" name="TextBox8"/>
          <p:cNvSpPr txBox="1">
            <a:spLocks noChangeArrowheads="1"/>
          </p:cNvSpPr>
          <p:nvPr/>
        </p:nvSpPr>
        <p:spPr bwMode="white">
          <a:xfrm>
            <a:off x="838327" y="1099326"/>
            <a:ext cx="8123385" cy="419163"/>
          </a:xfrm>
          <a:prstGeom prst="rect">
            <a:avLst/>
          </a:prstGeom>
          <a:ln>
            <a:headEnd type="none"/>
            <a:tailEnd type="none"/>
          </a:ln>
        </p:spPr>
        <p:txBody>
          <a:bodyPr wrap="square" lIns="0" tIns="0" rIns="0" bIns="0" anchor="t">
            <a:spAutoFit/>
          </a:bodyPr>
          <a:lstStyle/>
          <a:p>
            <a:pPr algn="ctr" defTabSz="914400">
              <a:defRPr sz="2000" b="1" i="0" u="none" dirty="0">
                <a:solidFill>
                  <a:srgbClr val="000000"/>
                </a:solidFill>
                <a:latin typeface="Calibri"/>
                <a:ea typeface="Calibri"/>
                <a:cs typeface="Calibri"/>
              </a:defRPr>
            </a:pPr>
            <a:r>
              <a:rPr dirty="0"/>
              <a:t>Återhämtning</a:t>
            </a:r>
          </a:p>
        </p:txBody>
      </p:sp>
      <p:sp>
        <p:nvSpPr>
          <p:cNvPr id="9" name="TextBox9"/>
          <p:cNvSpPr txBox="1">
            <a:spLocks noChangeArrowheads="1"/>
          </p:cNvSpPr>
          <p:nvPr/>
        </p:nvSpPr>
        <p:spPr bwMode="white">
          <a:xfrm>
            <a:off x="1074176" y="5831121"/>
            <a:ext cx="3856303" cy="585992"/>
          </a:xfrm>
          <a:prstGeom prst="rect">
            <a:avLst/>
          </a:prstGeom>
          <a:ln>
            <a:headEnd type="none"/>
            <a:tailEnd type="none"/>
          </a:ln>
        </p:spPr>
        <p:txBody>
          <a:bodyPr wrap="square" lIns="0" tIns="0" rIns="0" bIns="0" anchor="t">
            <a:spAutoFit/>
          </a:bodyPr>
          <a:lstStyle/>
          <a:p>
            <a:pPr algn="l" defTabSz="914400">
              <a:defRPr sz="900" b="0" i="0" u="none" dirty="0">
                <a:solidFill>
                  <a:srgbClr val="000000"/>
                </a:solidFill>
                <a:latin typeface="Calibri"/>
                <a:ea typeface="Calibri"/>
                <a:cs typeface="Calibri"/>
              </a:defRPr>
            </a:pPr>
            <a:r>
              <a:rPr dirty="0"/>
              <a:t>Man klarar ofta perioder av hög arbetsbelastning bättre om man har möjlighet till ordentlig återhämtning. Att kunna ta kortare pauser är viktigt för både fysisk och psykisk återhämtning. Sådana återhämtningspauser är särskilt betydelsefulla när arbetet är intensivt och krävande eller vid långa arbetspass.</a:t>
            </a:r>
          </a:p>
        </p:txBody>
      </p:sp>
      <p:sp>
        <p:nvSpPr>
          <p:cNvPr id="10" name="TextBox10"/>
          <p:cNvSpPr txBox="1">
            <a:spLocks noChangeArrowheads="1"/>
          </p:cNvSpPr>
          <p:nvPr/>
        </p:nvSpPr>
        <p:spPr bwMode="white">
          <a:xfrm>
            <a:off x="5024651" y="5831121"/>
            <a:ext cx="3856303" cy="335331"/>
          </a:xfrm>
          <a:prstGeom prst="rect">
            <a:avLst/>
          </a:prstGeom>
          <a:ln>
            <a:headEnd type="none"/>
            <a:tailEnd type="none"/>
          </a:ln>
        </p:spPr>
        <p:txBody>
          <a:bodyPr wrap="square" lIns="0" tIns="0" rIns="0" bIns="0" anchor="t">
            <a:spAutoFit/>
          </a:bodyPr>
          <a:lstStyle/>
          <a:p>
            <a:pPr algn="l" defTabSz="914400">
              <a:defRPr sz="900" b="0" i="0" u="none" dirty="0">
                <a:solidFill>
                  <a:srgbClr val="000000"/>
                </a:solidFill>
                <a:latin typeface="Calibri"/>
                <a:ea typeface="Calibri"/>
                <a:cs typeface="Calibri"/>
              </a:defRPr>
            </a:pPr>
            <a:r>
              <a:rPr dirty="0"/>
              <a:t>Man riskerar annars slitage på kroppen, ökad olycksfallsrisk och sämre prestation. Man vill också ha krafter kvar att göra andra saker efter arbetsdagens slut.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lum/>
          </a:blip>
          <a:srcRect/>
          <a:stretch>
            <a:fillRect/>
          </a:stretch>
        </p:blipFill>
        <p:spPr bwMode="white">
          <a:xfrm>
            <a:off x="0" y="0"/>
            <a:ext cx="9906000" cy="6858000"/>
          </a:xfrm>
          <a:prstGeom prst="rect">
            <a:avLst/>
          </a:prstGeom>
          <a:ln>
            <a:headEnd type="none"/>
            <a:tailEnd type="none"/>
          </a:ln>
        </p:spPr>
      </p:pic>
      <p:sp>
        <p:nvSpPr>
          <p:cNvPr id="3" name="TextBox3"/>
          <p:cNvSpPr txBox="1">
            <a:spLocks noChangeArrowheads="1"/>
          </p:cNvSpPr>
          <p:nvPr/>
        </p:nvSpPr>
        <p:spPr bwMode="white">
          <a:xfrm>
            <a:off x="330050" y="6600997"/>
            <a:ext cx="9142381" cy="330050"/>
          </a:xfrm>
          <a:prstGeom prst="rect">
            <a:avLst/>
          </a:prstGeom>
          <a:ln>
            <a:headEnd type="none"/>
            <a:tailEnd type="none"/>
          </a:ln>
        </p:spPr>
        <p:txBody>
          <a:bodyPr wrap="square" lIns="0" tIns="63500" rIns="0" bIns="0" anchor="t">
            <a:spAutoFit/>
          </a:bodyPr>
          <a:lstStyle/>
          <a:p>
            <a:pPr algn="ctr" defTabSz="914400">
              <a:defRPr sz="1000" b="0" i="0" u="none" dirty="0">
                <a:solidFill>
                  <a:srgbClr val="000000"/>
                </a:solidFill>
                <a:latin typeface="Calibri"/>
                <a:ea typeface="Calibri"/>
                <a:cs typeface="Calibri"/>
              </a:defRPr>
            </a:pPr>
            <a:r>
              <a:rPr dirty="0"/>
              <a:t> </a:t>
            </a:r>
          </a:p>
        </p:txBody>
      </p:sp>
      <p:pic>
        <p:nvPicPr>
          <p:cNvPr id="4" name="Picture 4"/>
          <p:cNvPicPr>
            <a:picLocks noChangeAspect="1"/>
          </p:cNvPicPr>
          <p:nvPr/>
        </p:nvPicPr>
        <p:blipFill>
          <a:blip r:embed="rId4">
            <a:lum/>
          </a:blip>
          <a:srcRect/>
          <a:stretch>
            <a:fillRect/>
          </a:stretch>
        </p:blipFill>
        <p:spPr bwMode="white">
          <a:xfrm>
            <a:off x="1117660" y="1152605"/>
            <a:ext cx="7647150" cy="4610988"/>
          </a:xfrm>
          <a:prstGeom prst="rect">
            <a:avLst/>
          </a:prstGeom>
          <a:ln>
            <a:headEnd type="none"/>
            <a:tailEnd type="none"/>
          </a:ln>
        </p:spPr>
      </p:pic>
      <p:sp>
        <p:nvSpPr>
          <p:cNvPr id="5" name="TextBox5"/>
          <p:cNvSpPr txBox="1">
            <a:spLocks noChangeArrowheads="1"/>
          </p:cNvSpPr>
          <p:nvPr/>
        </p:nvSpPr>
        <p:spPr bwMode="white">
          <a:xfrm>
            <a:off x="838327" y="1099326"/>
            <a:ext cx="8123385" cy="419163"/>
          </a:xfrm>
          <a:prstGeom prst="rect">
            <a:avLst/>
          </a:prstGeom>
          <a:ln>
            <a:headEnd type="none"/>
            <a:tailEnd type="none"/>
          </a:ln>
        </p:spPr>
        <p:txBody>
          <a:bodyPr wrap="square" lIns="0" tIns="0" rIns="0" bIns="0" anchor="t">
            <a:spAutoFit/>
          </a:bodyPr>
          <a:lstStyle/>
          <a:p>
            <a:pPr algn="ctr" defTabSz="914400">
              <a:defRPr sz="2000" b="1" i="0" u="none" dirty="0">
                <a:solidFill>
                  <a:srgbClr val="000000"/>
                </a:solidFill>
                <a:latin typeface="Calibri"/>
                <a:ea typeface="Calibri"/>
                <a:cs typeface="Calibri"/>
              </a:defRPr>
            </a:pPr>
            <a:r>
              <a:rPr dirty="0"/>
              <a:t>Skattad arbetsförmåga</a:t>
            </a:r>
          </a:p>
        </p:txBody>
      </p:sp>
      <p:sp>
        <p:nvSpPr>
          <p:cNvPr id="6" name="TextBox6"/>
          <p:cNvSpPr txBox="1">
            <a:spLocks noChangeArrowheads="1"/>
          </p:cNvSpPr>
          <p:nvPr/>
        </p:nvSpPr>
        <p:spPr bwMode="white">
          <a:xfrm>
            <a:off x="2017573" y="5946530"/>
            <a:ext cx="8123385" cy="1205095"/>
          </a:xfrm>
          <a:prstGeom prst="rect">
            <a:avLst/>
          </a:prstGeom>
          <a:ln>
            <a:headEnd type="none"/>
            <a:tailEnd type="none"/>
          </a:ln>
        </p:spPr>
        <p:txBody>
          <a:bodyPr wrap="square" lIns="50300" rIns="50300">
            <a:spAutoFit/>
          </a:bodyPr>
          <a:lstStyle/>
          <a:p>
            <a:pPr algn="l" defTabSz="914400">
              <a:spcBef>
                <a:spcPts val="0"/>
              </a:spcBef>
              <a:spcAft>
                <a:spcPts val="0"/>
              </a:spcAft>
            </a:pPr>
            <a:r>
              <a:rPr sz="900" b="0" i="0" dirty="0">
                <a:solidFill>
                  <a:srgbClr val="000000"/>
                </a:solidFill>
                <a:latin typeface="Calibri"/>
                <a:ea typeface="Calibri"/>
                <a:cs typeface="Calibri"/>
              </a:rPr>
              <a:t>Skattad nuvarande arbetsförmåga. 0 innebär att man inte kan arbeta, och 10 betyder att förmågan är som bäst.</a:t>
            </a:r>
          </a:p>
        </p:txBody>
      </p:sp>
      <p:graphicFrame>
        <p:nvGraphicFramePr>
          <p:cNvPr id="7" name="Table 7"/>
          <p:cNvGraphicFramePr/>
          <p:nvPr/>
        </p:nvGraphicFramePr>
        <p:xfrm>
          <a:off x="7795879" y="1445555"/>
          <a:ext cx="1508987" cy="419163"/>
        </p:xfrm>
        <a:graphic>
          <a:graphicData uri="http://schemas.openxmlformats.org/drawingml/2006/table">
            <a:tbl>
              <a:tblPr>
                <a:tableStyleId>{2D5ABB26-0587-4C30-8999-92F81FD0307C}</a:tableStyleId>
              </a:tblPr>
              <a:tblGrid>
                <a:gridCol w="1508987">
                  <a:extLst>
                    <a:ext uri="{9D8B030D-6E8A-4147-A177-3AD203B41FA5}">
                      <a16:colId xmlns:a16="http://schemas.microsoft.com/office/drawing/2014/main" val="20000"/>
                    </a:ext>
                  </a:extLst>
                </a:gridCol>
              </a:tblGrid>
              <a:tr h="419163">
                <a:tc>
                  <a:txBody>
                    <a:bodyPr/>
                    <a:lstStyle/>
                    <a:p>
                      <a:pPr algn="r" defTabSz="914400">
                        <a:defRPr sz="800" b="0" i="0" u="none" dirty="0">
                          <a:solidFill>
                            <a:srgbClr val="000000"/>
                          </a:solidFill>
                          <a:latin typeface="Segoe UI"/>
                          <a:ea typeface="Segoe UI"/>
                          <a:cs typeface="Segoe UI"/>
                        </a:defRPr>
                      </a:pPr>
                      <a:r>
                        <a:rPr dirty="0"/>
                        <a:t>231 svar</a:t>
                      </a:r>
                    </a:p>
                  </a:txBody>
                  <a:tcPr marL="0" marR="0" marT="0" marB="0" horzOverflow="overflow">
                    <a:no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lum/>
          </a:blip>
          <a:srcRect/>
          <a:stretch>
            <a:fillRect/>
          </a:stretch>
        </p:blipFill>
        <p:spPr bwMode="white">
          <a:xfrm>
            <a:off x="0" y="0"/>
            <a:ext cx="9906000" cy="6858000"/>
          </a:xfrm>
          <a:prstGeom prst="rect">
            <a:avLst/>
          </a:prstGeom>
          <a:ln>
            <a:headEnd type="none"/>
            <a:tailEnd type="none"/>
          </a:ln>
        </p:spPr>
      </p:pic>
      <p:sp>
        <p:nvSpPr>
          <p:cNvPr id="3" name="TextBox3"/>
          <p:cNvSpPr txBox="1">
            <a:spLocks noChangeArrowheads="1"/>
          </p:cNvSpPr>
          <p:nvPr/>
        </p:nvSpPr>
        <p:spPr bwMode="white">
          <a:xfrm>
            <a:off x="330050" y="6600997"/>
            <a:ext cx="9142381" cy="330050"/>
          </a:xfrm>
          <a:prstGeom prst="rect">
            <a:avLst/>
          </a:prstGeom>
          <a:ln>
            <a:headEnd type="none"/>
            <a:tailEnd type="none"/>
          </a:ln>
        </p:spPr>
        <p:txBody>
          <a:bodyPr wrap="square" lIns="0" tIns="63500" rIns="0" bIns="0" anchor="t">
            <a:spAutoFit/>
          </a:bodyPr>
          <a:lstStyle/>
          <a:p>
            <a:pPr algn="ctr" defTabSz="914400">
              <a:defRPr sz="1000" b="0" i="0" u="none" dirty="0">
                <a:solidFill>
                  <a:srgbClr val="000000"/>
                </a:solidFill>
                <a:latin typeface="Calibri"/>
                <a:ea typeface="Calibri"/>
                <a:cs typeface="Calibri"/>
              </a:defRPr>
            </a:pPr>
            <a:r>
              <a:rPr dirty="0"/>
              <a:t> </a:t>
            </a:r>
          </a:p>
        </p:txBody>
      </p:sp>
      <p:sp>
        <p:nvSpPr>
          <p:cNvPr id="4" name="TextBox4"/>
          <p:cNvSpPr txBox="1">
            <a:spLocks noChangeArrowheads="1"/>
          </p:cNvSpPr>
          <p:nvPr/>
        </p:nvSpPr>
        <p:spPr bwMode="white">
          <a:xfrm>
            <a:off x="838327" y="1099326"/>
            <a:ext cx="8123385" cy="419163"/>
          </a:xfrm>
          <a:prstGeom prst="rect">
            <a:avLst/>
          </a:prstGeom>
          <a:ln>
            <a:headEnd type="none"/>
            <a:tailEnd type="none"/>
          </a:ln>
        </p:spPr>
        <p:txBody>
          <a:bodyPr wrap="square" lIns="0" tIns="0" rIns="0" bIns="0" anchor="t">
            <a:spAutoFit/>
          </a:bodyPr>
          <a:lstStyle/>
          <a:p>
            <a:pPr algn="ctr" defTabSz="914400">
              <a:defRPr sz="2000" b="1" i="0" u="none" dirty="0">
                <a:solidFill>
                  <a:srgbClr val="000000"/>
                </a:solidFill>
                <a:latin typeface="Calibri"/>
                <a:ea typeface="Calibri"/>
                <a:cs typeface="Calibri"/>
              </a:defRPr>
            </a:pPr>
            <a:r>
              <a:rPr dirty="0"/>
              <a:t>Riskfaktorer för belastningsbesvär</a:t>
            </a:r>
          </a:p>
        </p:txBody>
      </p:sp>
      <p:sp>
        <p:nvSpPr>
          <p:cNvPr id="5" name="TextBox5"/>
          <p:cNvSpPr txBox="1">
            <a:spLocks noChangeArrowheads="1"/>
          </p:cNvSpPr>
          <p:nvPr/>
        </p:nvSpPr>
        <p:spPr bwMode="white">
          <a:xfrm>
            <a:off x="838327" y="1734079"/>
            <a:ext cx="3772470" cy="3811592"/>
          </a:xfrm>
          <a:prstGeom prst="rect">
            <a:avLst/>
          </a:prstGeom>
          <a:ln>
            <a:headEnd type="none"/>
            <a:tailEnd type="none"/>
          </a:ln>
        </p:spPr>
        <p:txBody>
          <a:bodyPr wrap="square" lIns="50300" rIns="50300">
            <a:spAutoFit/>
          </a:bodyPr>
          <a:lstStyle/>
          <a:p>
            <a:pPr algn="l" defTabSz="914400">
              <a:spcBef>
                <a:spcPts val="0"/>
              </a:spcBef>
              <a:spcAft>
                <a:spcPts val="0"/>
              </a:spcAft>
            </a:pPr>
            <a:r>
              <a:rPr sz="1100" b="1" i="0" dirty="0">
                <a:solidFill>
                  <a:srgbClr val="000000"/>
                </a:solidFill>
                <a:latin typeface="Calibri"/>
                <a:ea typeface="Calibri"/>
                <a:cs typeface="Calibri"/>
              </a:rPr>
              <a:t>Repetitivt arbete</a:t>
            </a:r>
            <a:r>
              <a:rPr sz="1100" b="0" i="0" dirty="0">
                <a:solidFill>
                  <a:srgbClr val="000000"/>
                </a:solidFill>
                <a:latin typeface="Calibri"/>
                <a:ea typeface="Calibri"/>
                <a:cs typeface="Calibri"/>
              </a:rPr>
              <a:t>
Med repetitivt arbete menar vi att samma arbetsrörelser återkommer frekvent och att återhämtningen inom arbetsperioden är låg (6).
Vid hand- och armrörelser krävs också en stabilisering av axelleden mot skuldran, vilket innebär att musklerna runt skuldran är ständigt aktiva och därmed belastas statiskt. Även dessa muskler får brist på återhämtning. Ett annat vanligt problem vid repetitivt arbete är att arbetsuppgifterna ofta är synkrävande, vilket medför att huvudet hålls framåtböjt och nacken belastas stor del av dagen. Det finns vetenskapligt stöd för att repetitivt arbete innebär risk för sjukdom/besvär i armbågar och underarmar (7).
</a:t>
            </a:r>
            <a:r>
              <a:rPr sz="1100" b="1" i="0" dirty="0">
                <a:solidFill>
                  <a:srgbClr val="000000"/>
                </a:solidFill>
                <a:latin typeface="Calibri"/>
                <a:ea typeface="Calibri"/>
                <a:cs typeface="Calibri"/>
              </a:rPr>
              <a:t>Kraftkrävande arbete</a:t>
            </a:r>
            <a:r>
              <a:rPr sz="1100" b="0" i="0" dirty="0">
                <a:solidFill>
                  <a:srgbClr val="000000"/>
                </a:solidFill>
                <a:latin typeface="Calibri"/>
                <a:ea typeface="Calibri"/>
                <a:cs typeface="Calibri"/>
              </a:rPr>
              <a:t>
Kraftkrävande arbete innebär hög anspänning av muskulaturen. Ofta förekommande och/eller höga kraftkrav innebär påfrestningar för muskler, senor och deras fäste på skelettet (6). Det finns vetenskapligt stöd för att kraftkrävande arbete innebär risk för diagnoser i skuldran, samt kliniskt diagnosticerad nacksmärta (7).</a:t>
            </a:r>
          </a:p>
        </p:txBody>
      </p:sp>
      <p:sp>
        <p:nvSpPr>
          <p:cNvPr id="6" name="TextBox6"/>
          <p:cNvSpPr txBox="1">
            <a:spLocks noChangeArrowheads="1"/>
          </p:cNvSpPr>
          <p:nvPr/>
        </p:nvSpPr>
        <p:spPr bwMode="white">
          <a:xfrm>
            <a:off x="5083613" y="1745620"/>
            <a:ext cx="3856303" cy="2252304"/>
          </a:xfrm>
          <a:prstGeom prst="rect">
            <a:avLst/>
          </a:prstGeom>
          <a:ln>
            <a:headEnd type="none"/>
            <a:tailEnd type="none"/>
          </a:ln>
        </p:spPr>
        <p:txBody>
          <a:bodyPr wrap="square" lIns="50300" rIns="50300">
            <a:spAutoFit/>
          </a:bodyPr>
          <a:lstStyle/>
          <a:p>
            <a:pPr algn="l" defTabSz="914400">
              <a:spcBef>
                <a:spcPts val="0"/>
              </a:spcBef>
              <a:spcAft>
                <a:spcPts val="0"/>
              </a:spcAft>
            </a:pPr>
            <a:r>
              <a:rPr sz="1100" b="1" i="0" dirty="0">
                <a:solidFill>
                  <a:srgbClr val="000000"/>
                </a:solidFill>
                <a:latin typeface="Calibri"/>
                <a:ea typeface="Calibri"/>
                <a:cs typeface="Calibri"/>
              </a:rPr>
              <a:t>Lyft och manuell hantering</a:t>
            </a:r>
            <a:r>
              <a:rPr sz="1100" b="0" i="0" dirty="0">
                <a:solidFill>
                  <a:srgbClr val="000000"/>
                </a:solidFill>
                <a:latin typeface="Calibri"/>
                <a:ea typeface="Calibri"/>
                <a:cs typeface="Calibri"/>
              </a:rPr>
              <a:t>
Med lyft och manuell hantering menas att lyfta, bära, skjuta och dra (6). Tunga lyft, eller ofta upprepade lyft förvärrar, liksom om hanteringen utförs i obekväma arbetsställningar, om bördan är svår att greppa eller om det är stora krav på precision.
</a:t>
            </a:r>
            <a:r>
              <a:rPr sz="1100" b="1" i="0" dirty="0">
                <a:solidFill>
                  <a:srgbClr val="000000"/>
                </a:solidFill>
                <a:latin typeface="Calibri"/>
                <a:ea typeface="Calibri"/>
                <a:cs typeface="Calibri"/>
              </a:rPr>
              <a:t>Vibrationer</a:t>
            </a:r>
            <a:r>
              <a:rPr sz="1100" b="0" i="0" dirty="0">
                <a:solidFill>
                  <a:srgbClr val="000000"/>
                </a:solidFill>
                <a:latin typeface="Calibri"/>
                <a:ea typeface="Calibri"/>
                <a:cs typeface="Calibri"/>
              </a:rPr>
              <a:t>
Vid arbete med vibrerande handverktyg förekommer det alltid en ergonomisk belastning eftersom det krävs en stabiliserande muskelaktivitet i hand, underarm och skuldra. Det kan finnas en synergieffekt, där kombinationen av kraft/ergonomisk belastning och vibrationsexponering ger en ytterligare ökad risk för besvär (8,9).</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lum/>
          </a:blip>
          <a:srcRect/>
          <a:stretch>
            <a:fillRect/>
          </a:stretch>
        </p:blipFill>
        <p:spPr bwMode="white">
          <a:xfrm>
            <a:off x="0" y="0"/>
            <a:ext cx="9906000" cy="6858000"/>
          </a:xfrm>
          <a:prstGeom prst="rect">
            <a:avLst/>
          </a:prstGeom>
          <a:ln>
            <a:headEnd type="none"/>
            <a:tailEnd type="none"/>
          </a:ln>
        </p:spPr>
      </p:pic>
      <p:sp>
        <p:nvSpPr>
          <p:cNvPr id="3" name="TextBox3"/>
          <p:cNvSpPr txBox="1">
            <a:spLocks noChangeArrowheads="1"/>
          </p:cNvSpPr>
          <p:nvPr/>
        </p:nvSpPr>
        <p:spPr bwMode="white">
          <a:xfrm>
            <a:off x="330050" y="6600997"/>
            <a:ext cx="9142381" cy="330050"/>
          </a:xfrm>
          <a:prstGeom prst="rect">
            <a:avLst/>
          </a:prstGeom>
          <a:ln>
            <a:headEnd type="none"/>
            <a:tailEnd type="none"/>
          </a:ln>
        </p:spPr>
        <p:txBody>
          <a:bodyPr wrap="square" lIns="0" tIns="63500" rIns="0" bIns="0" anchor="t">
            <a:spAutoFit/>
          </a:bodyPr>
          <a:lstStyle/>
          <a:p>
            <a:pPr algn="ctr" defTabSz="914400">
              <a:defRPr sz="1000" b="0" i="0" u="none" dirty="0">
                <a:solidFill>
                  <a:srgbClr val="000000"/>
                </a:solidFill>
                <a:latin typeface="Calibri"/>
                <a:ea typeface="Calibri"/>
                <a:cs typeface="Calibri"/>
              </a:defRPr>
            </a:pPr>
            <a:r>
              <a:rPr dirty="0"/>
              <a:t> </a:t>
            </a:r>
          </a:p>
        </p:txBody>
      </p:sp>
      <p:sp>
        <p:nvSpPr>
          <p:cNvPr id="4" name="TextBox4"/>
          <p:cNvSpPr txBox="1">
            <a:spLocks noChangeArrowheads="1"/>
          </p:cNvSpPr>
          <p:nvPr/>
        </p:nvSpPr>
        <p:spPr bwMode="white">
          <a:xfrm>
            <a:off x="838327" y="1099326"/>
            <a:ext cx="8123385" cy="419163"/>
          </a:xfrm>
          <a:prstGeom prst="rect">
            <a:avLst/>
          </a:prstGeom>
          <a:ln>
            <a:headEnd type="none"/>
            <a:tailEnd type="none"/>
          </a:ln>
        </p:spPr>
        <p:txBody>
          <a:bodyPr wrap="square" lIns="0" tIns="0" rIns="0" bIns="0" anchor="t">
            <a:spAutoFit/>
          </a:bodyPr>
          <a:lstStyle/>
          <a:p>
            <a:pPr algn="ctr" defTabSz="914400">
              <a:defRPr sz="2000" b="1" i="0" u="none" dirty="0">
                <a:solidFill>
                  <a:srgbClr val="000000"/>
                </a:solidFill>
                <a:latin typeface="Calibri"/>
                <a:ea typeface="Calibri"/>
                <a:cs typeface="Calibri"/>
              </a:defRPr>
            </a:pPr>
            <a:r>
              <a:rPr dirty="0"/>
              <a:t>Referenser</a:t>
            </a:r>
          </a:p>
        </p:txBody>
      </p:sp>
      <p:sp>
        <p:nvSpPr>
          <p:cNvPr id="5" name="TextBox5"/>
          <p:cNvSpPr txBox="1">
            <a:spLocks noChangeArrowheads="1"/>
          </p:cNvSpPr>
          <p:nvPr/>
        </p:nvSpPr>
        <p:spPr bwMode="white">
          <a:xfrm>
            <a:off x="838327" y="1734079"/>
            <a:ext cx="3772470" cy="4158100"/>
          </a:xfrm>
          <a:prstGeom prst="rect">
            <a:avLst/>
          </a:prstGeom>
          <a:ln>
            <a:headEnd type="none"/>
            <a:tailEnd type="none"/>
          </a:ln>
        </p:spPr>
        <p:txBody>
          <a:bodyPr wrap="square" lIns="50300" rIns="50300">
            <a:spAutoFit/>
          </a:bodyPr>
          <a:lstStyle/>
          <a:p>
            <a:pPr algn="l" defTabSz="914400">
              <a:spcBef>
                <a:spcPts val="0"/>
              </a:spcBef>
              <a:spcAft>
                <a:spcPts val="0"/>
              </a:spcAft>
            </a:pPr>
            <a:r>
              <a:rPr sz="1100" b="0" i="0" dirty="0">
                <a:solidFill>
                  <a:srgbClr val="000000"/>
                </a:solidFill>
                <a:latin typeface="Calibri"/>
                <a:ea typeface="Calibri"/>
                <a:cs typeface="Calibri"/>
              </a:rPr>
              <a:t>1. Arbetsmiljöverket. "AFS 2001:01 Systematiskt arbetsmiljöarbete http://www.av.se/lagochratt/afs/afs2001_01.aspx." 2001.
2. Arbetsmiljöverket. AFS 2019:3 Medicinska kontroller i arbetslivet. https://www.av.se/globalassets/filer/publikationer/foreskrifter/medicinska-kontroller-i-arbetslivet-afs-2019-3.pdf
3. Jonker D, Gustafsson E, Rolander B. Medicinsk kontroll vid ergonomiskt belastande arbete MEBA (validitet av en screeningmetod anpassad för företagshälsovården) Rapport 18/2015. http://sodrasjukvardsregionen.se/download/medicinsk-kontroll-vid-ergonomiskt-belastande-arbete-meba-validitet-av-en-screeningmetod-anpassad-for-foretagshalsovarden/
4. Nordander, C., et al. 2009 ."Risk of musculoskeletal disorders among females and males in repetitive/constrained work." Ergonomics. 52,1226–1239.
5. Gremark Simonsen J, Arvidsson I, Löfqvist L, Nordander C. Oroväckande prevalens av diagnoser ställda vid MEBA-undersökning. Rapport nr.19/2019, Arbets- och miljömedicin Lund.</a:t>
            </a:r>
          </a:p>
        </p:txBody>
      </p:sp>
      <p:sp>
        <p:nvSpPr>
          <p:cNvPr id="6" name="TextBox6"/>
          <p:cNvSpPr txBox="1">
            <a:spLocks noChangeArrowheads="1"/>
          </p:cNvSpPr>
          <p:nvPr/>
        </p:nvSpPr>
        <p:spPr bwMode="white">
          <a:xfrm>
            <a:off x="5083613" y="1745620"/>
            <a:ext cx="3856303" cy="2945321"/>
          </a:xfrm>
          <a:prstGeom prst="rect">
            <a:avLst/>
          </a:prstGeom>
          <a:ln>
            <a:headEnd type="none"/>
            <a:tailEnd type="none"/>
          </a:ln>
        </p:spPr>
        <p:txBody>
          <a:bodyPr wrap="square" lIns="50300" rIns="50300">
            <a:spAutoFit/>
          </a:bodyPr>
          <a:lstStyle/>
          <a:p>
            <a:pPr algn="l" defTabSz="914400">
              <a:spcBef>
                <a:spcPts val="0"/>
              </a:spcBef>
              <a:spcAft>
                <a:spcPts val="0"/>
              </a:spcAft>
            </a:pPr>
            <a:r>
              <a:rPr sz="1100" b="0" i="0" dirty="0">
                <a:solidFill>
                  <a:srgbClr val="000000"/>
                </a:solidFill>
                <a:latin typeface="Calibri"/>
                <a:ea typeface="Calibri"/>
                <a:cs typeface="Calibri"/>
              </a:rPr>
              <a:t>6. Arvidsson. I och Nordander C. Är det farligt med repetitivt arbete? Kunskapsläget 2014, Rapport nr.14/2014, Arbets- och miljömedicin Lund.
7. SBU – Statens beredning för medicinsk utvärdering. Arbetets betydelse för uppkomst av besvär och sjukdomar. Nacken och övre rörelseapparaten. En systematisk översikt. SBU-rapport Nr 210, 2012.
8. Adamo DE, Martin BJ, Johnson PW. Vibration-induced muscle fatigue, a possible contribution to musculoskeletal injury. Eur J Appl Physiol. 2002;88(1-2):134-40.
9. Hand-arm vibration syndrome (HAVS) and musculoskeletal symptoms in the neck and the upper limbs in professional drivers of terrain vehicles—A cross sectional study, Applied Ergonomics 37 (2006) 793–79.</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lum/>
          </a:blip>
          <a:srcRect/>
          <a:stretch>
            <a:fillRect/>
          </a:stretch>
        </p:blipFill>
        <p:spPr bwMode="white">
          <a:xfrm>
            <a:off x="0" y="0"/>
            <a:ext cx="9906000" cy="6858000"/>
          </a:xfrm>
          <a:prstGeom prst="rect">
            <a:avLst/>
          </a:prstGeom>
          <a:ln>
            <a:headEnd type="none"/>
            <a:tailEnd type="none"/>
          </a:ln>
        </p:spPr>
      </p:pic>
      <p:sp>
        <p:nvSpPr>
          <p:cNvPr id="3" name="TextBox3"/>
          <p:cNvSpPr txBox="1">
            <a:spLocks noChangeArrowheads="1"/>
          </p:cNvSpPr>
          <p:nvPr/>
        </p:nvSpPr>
        <p:spPr bwMode="white">
          <a:xfrm>
            <a:off x="330050" y="6600997"/>
            <a:ext cx="9142381" cy="330050"/>
          </a:xfrm>
          <a:prstGeom prst="rect">
            <a:avLst/>
          </a:prstGeom>
          <a:ln>
            <a:headEnd type="none"/>
            <a:tailEnd type="none"/>
          </a:ln>
        </p:spPr>
        <p:txBody>
          <a:bodyPr wrap="square" lIns="0" tIns="63500" rIns="0" bIns="0" anchor="t">
            <a:spAutoFit/>
          </a:bodyPr>
          <a:lstStyle/>
          <a:p>
            <a:pPr algn="ctr" defTabSz="914400">
              <a:defRPr sz="1000" b="0" i="0" u="none" dirty="0">
                <a:solidFill>
                  <a:srgbClr val="000000"/>
                </a:solidFill>
                <a:latin typeface="Calibri"/>
                <a:ea typeface="Calibri"/>
                <a:cs typeface="Calibri"/>
              </a:defRPr>
            </a:pPr>
            <a:r>
              <a:rPr dirty="0"/>
              <a:t> </a:t>
            </a:r>
          </a:p>
        </p:txBody>
      </p:sp>
      <p:sp>
        <p:nvSpPr>
          <p:cNvPr id="4" name="TextBox4"/>
          <p:cNvSpPr txBox="1">
            <a:spLocks noChangeArrowheads="1"/>
          </p:cNvSpPr>
          <p:nvPr/>
        </p:nvSpPr>
        <p:spPr bwMode="white">
          <a:xfrm>
            <a:off x="838327" y="1676374"/>
            <a:ext cx="7712605" cy="419163"/>
          </a:xfrm>
          <a:prstGeom prst="rect">
            <a:avLst/>
          </a:prstGeom>
          <a:ln>
            <a:headEnd type="none"/>
            <a:tailEnd type="none"/>
          </a:ln>
        </p:spPr>
        <p:txBody>
          <a:bodyPr wrap="square" lIns="0" tIns="0" rIns="0" bIns="0" anchor="t">
            <a:spAutoFit/>
          </a:bodyPr>
          <a:lstStyle/>
          <a:p>
            <a:pPr algn="l" defTabSz="914400">
              <a:defRPr sz="2100" b="1" i="0" u="none" dirty="0">
                <a:solidFill>
                  <a:srgbClr val="000000"/>
                </a:solidFill>
                <a:latin typeface="Calibri"/>
                <a:ea typeface="Calibri"/>
                <a:cs typeface="Calibri"/>
              </a:defRPr>
            </a:pPr>
            <a:r>
              <a:rPr dirty="0"/>
              <a:t>Fritext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lum/>
          </a:blip>
          <a:srcRect/>
          <a:stretch>
            <a:fillRect/>
          </a:stretch>
        </p:blipFill>
        <p:spPr bwMode="white">
          <a:xfrm>
            <a:off x="0" y="0"/>
            <a:ext cx="9906000" cy="6858000"/>
          </a:xfrm>
          <a:prstGeom prst="rect">
            <a:avLst/>
          </a:prstGeom>
          <a:ln>
            <a:headEnd type="none"/>
            <a:tailEnd type="none"/>
          </a:ln>
        </p:spPr>
      </p:pic>
      <p:sp>
        <p:nvSpPr>
          <p:cNvPr id="3" name="TextBox3"/>
          <p:cNvSpPr txBox="1">
            <a:spLocks noChangeArrowheads="1"/>
          </p:cNvSpPr>
          <p:nvPr/>
        </p:nvSpPr>
        <p:spPr bwMode="white">
          <a:xfrm>
            <a:off x="330050" y="6600997"/>
            <a:ext cx="9142381" cy="330050"/>
          </a:xfrm>
          <a:prstGeom prst="rect">
            <a:avLst/>
          </a:prstGeom>
          <a:ln>
            <a:headEnd type="none"/>
            <a:tailEnd type="none"/>
          </a:ln>
        </p:spPr>
        <p:txBody>
          <a:bodyPr wrap="square" lIns="0" tIns="63500" rIns="0" bIns="0" anchor="t">
            <a:spAutoFit/>
          </a:bodyPr>
          <a:lstStyle/>
          <a:p>
            <a:pPr algn="ctr" defTabSz="914400">
              <a:defRPr sz="1000" b="0" i="0" u="none" dirty="0">
                <a:solidFill>
                  <a:srgbClr val="000000"/>
                </a:solidFill>
                <a:latin typeface="Calibri"/>
                <a:ea typeface="Calibri"/>
                <a:cs typeface="Calibri"/>
              </a:defRPr>
            </a:pPr>
            <a:r>
              <a:rPr dirty="0"/>
              <a:t> </a:t>
            </a:r>
          </a:p>
        </p:txBody>
      </p:sp>
      <p:sp>
        <p:nvSpPr>
          <p:cNvPr id="4" name="TextBox4"/>
          <p:cNvSpPr txBox="1">
            <a:spLocks noChangeArrowheads="1"/>
          </p:cNvSpPr>
          <p:nvPr/>
        </p:nvSpPr>
        <p:spPr bwMode="white">
          <a:xfrm>
            <a:off x="838327" y="1099326"/>
            <a:ext cx="8123385" cy="419163"/>
          </a:xfrm>
          <a:prstGeom prst="rect">
            <a:avLst/>
          </a:prstGeom>
          <a:ln>
            <a:headEnd type="none"/>
            <a:tailEnd type="none"/>
          </a:ln>
        </p:spPr>
        <p:txBody>
          <a:bodyPr wrap="square" lIns="0" tIns="0" rIns="0" bIns="0" anchor="t">
            <a:spAutoFit/>
          </a:bodyPr>
          <a:lstStyle/>
          <a:p>
            <a:pPr algn="ctr" defTabSz="914400">
              <a:defRPr sz="2000" b="1" i="0" u="none" dirty="0">
                <a:solidFill>
                  <a:srgbClr val="000000"/>
                </a:solidFill>
                <a:latin typeface="Calibri"/>
                <a:ea typeface="Calibri"/>
                <a:cs typeface="Calibri"/>
              </a:defRPr>
            </a:pPr>
            <a:r>
              <a:rPr dirty="0"/>
              <a:t>Bakgrund och metod</a:t>
            </a:r>
          </a:p>
        </p:txBody>
      </p:sp>
      <p:sp>
        <p:nvSpPr>
          <p:cNvPr id="5" name="TextBox5"/>
          <p:cNvSpPr txBox="1">
            <a:spLocks noChangeArrowheads="1"/>
          </p:cNvSpPr>
          <p:nvPr/>
        </p:nvSpPr>
        <p:spPr bwMode="white">
          <a:xfrm>
            <a:off x="838327" y="1734079"/>
            <a:ext cx="3772470" cy="3638338"/>
          </a:xfrm>
          <a:prstGeom prst="rect">
            <a:avLst/>
          </a:prstGeom>
          <a:ln>
            <a:headEnd type="none"/>
            <a:tailEnd type="none"/>
          </a:ln>
        </p:spPr>
        <p:txBody>
          <a:bodyPr wrap="square" lIns="50300" rIns="50300">
            <a:spAutoFit/>
          </a:bodyPr>
          <a:lstStyle/>
          <a:p>
            <a:pPr algn="l" defTabSz="914400">
              <a:spcBef>
                <a:spcPts val="0"/>
              </a:spcBef>
              <a:spcAft>
                <a:spcPts val="0"/>
              </a:spcAft>
            </a:pPr>
            <a:r>
              <a:rPr sz="1100" b="1" i="0" dirty="0">
                <a:solidFill>
                  <a:srgbClr val="000000"/>
                </a:solidFill>
                <a:latin typeface="Calibri"/>
                <a:ea typeface="Calibri"/>
                <a:cs typeface="Calibri"/>
              </a:rPr>
              <a:t>Bakgrund</a:t>
            </a:r>
            <a:r>
              <a:rPr sz="1100" b="0" i="0" dirty="0">
                <a:solidFill>
                  <a:srgbClr val="000000"/>
                </a:solidFill>
                <a:latin typeface="Calibri"/>
                <a:ea typeface="Calibri"/>
                <a:cs typeface="Calibri"/>
              </a:rPr>
              <a:t>
I enlighet med Arbetsmiljöverkets föreskrift om systematiskt arbetsmiljöarbete AFS 2001:1 (1) är arbetsgivare skyldiga att undersöka och genomföra verksamheten på ett sådant sätt att ohälsa och olycksfall i arbetet förebyggs. En riskbedömning ska göras för förhållanden som har betydelse för arbetsmiljön. När denna riskbedömning visar att det är motiverat att genomföra medicinska kontroller av arbetstagaren ska sådana erbjudas av arbetsgivaren (2). Syftet är att upptäcka tidiga tecken på ohälsa, skydda känsliga individer och upptäcka skadliga arbetsmiljöer. I denna rapport redovisas resultaten från en sådan medicinsk kontroll, gjord med metoden MEBA (3)
Besvärsförekomsten sammanfattas på gruppnivå, där gruppdeltagarna har samma eller liknande arbetsuppgifter. Efter undersökningen kan även diagnoser ställas utifrån fastställda kriterier (4). Besvärs- och diagnosförekomsten kan jämföras med andra yrkesgrupper, som undersökts med samma metod. MEBA-undersökningen kan visa på om det föreligger en förhöjd risk och vara ett underlag i det systematiska arbetsmiljöarbetet.</a:t>
            </a:r>
          </a:p>
        </p:txBody>
      </p:sp>
      <p:sp>
        <p:nvSpPr>
          <p:cNvPr id="6" name="TextBox6"/>
          <p:cNvSpPr txBox="1">
            <a:spLocks noChangeArrowheads="1"/>
          </p:cNvSpPr>
          <p:nvPr/>
        </p:nvSpPr>
        <p:spPr bwMode="white">
          <a:xfrm>
            <a:off x="5083613" y="2080308"/>
            <a:ext cx="3856303" cy="2252304"/>
          </a:xfrm>
          <a:prstGeom prst="rect">
            <a:avLst/>
          </a:prstGeom>
          <a:ln>
            <a:headEnd type="none"/>
            <a:tailEnd type="none"/>
          </a:ln>
        </p:spPr>
        <p:txBody>
          <a:bodyPr wrap="square" lIns="50300" rIns="50300">
            <a:spAutoFit/>
          </a:bodyPr>
          <a:lstStyle/>
          <a:p>
            <a:pPr algn="l" defTabSz="914400">
              <a:spcBef>
                <a:spcPts val="0"/>
              </a:spcBef>
              <a:spcAft>
                <a:spcPts val="0"/>
              </a:spcAft>
            </a:pPr>
            <a:r>
              <a:rPr sz="1100" b="0" i="0" dirty="0">
                <a:solidFill>
                  <a:srgbClr val="000000"/>
                </a:solidFill>
                <a:latin typeface="Calibri"/>
                <a:ea typeface="Calibri"/>
                <a:cs typeface="Calibri"/>
              </a:rPr>
              <a:t>Begreppet ”Oroväckande prevalens av diagnoser” har tagits fram av Arbets- och miljömedicin Syd. En förekomst av diagnoser som är mer än 50% än den i grupper med rörligt och varierat arbete ger stor anledning att misstänka att arbetet orsakar sjuklighet i muskler och leder (5).
</a:t>
            </a:r>
            <a:r>
              <a:rPr sz="1100" b="1" i="0" dirty="0">
                <a:solidFill>
                  <a:srgbClr val="000000"/>
                </a:solidFill>
                <a:latin typeface="Calibri"/>
                <a:ea typeface="Calibri"/>
                <a:cs typeface="Calibri"/>
              </a:rPr>
              <a:t>Metod</a:t>
            </a:r>
            <a:r>
              <a:rPr sz="1100" b="0" i="0" dirty="0">
                <a:solidFill>
                  <a:srgbClr val="000000"/>
                </a:solidFill>
                <a:latin typeface="Calibri"/>
                <a:ea typeface="Calibri"/>
                <a:cs typeface="Calibri"/>
              </a:rPr>
              <a:t>
Förekomst (prevalens) av besvär och diagnoser i nacke och övre extremiteter sammanställs för gruppen och redovisas separat för nacke/axlar, armbågar/händer. Oroväckande förekomst av diagnoser redovisas i respektive diagram (nacke/axlar, armbågar/händer).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lum/>
          </a:blip>
          <a:srcRect/>
          <a:stretch>
            <a:fillRect/>
          </a:stretch>
        </p:blipFill>
        <p:spPr bwMode="white">
          <a:xfrm>
            <a:off x="0" y="0"/>
            <a:ext cx="9906000" cy="6858000"/>
          </a:xfrm>
          <a:prstGeom prst="rect">
            <a:avLst/>
          </a:prstGeom>
          <a:ln>
            <a:headEnd type="none"/>
            <a:tailEnd type="none"/>
          </a:ln>
        </p:spPr>
      </p:pic>
      <p:sp>
        <p:nvSpPr>
          <p:cNvPr id="3" name="TextBox3"/>
          <p:cNvSpPr txBox="1">
            <a:spLocks noChangeArrowheads="1"/>
          </p:cNvSpPr>
          <p:nvPr/>
        </p:nvSpPr>
        <p:spPr bwMode="white">
          <a:xfrm>
            <a:off x="330050" y="6600997"/>
            <a:ext cx="9142381" cy="330050"/>
          </a:xfrm>
          <a:prstGeom prst="rect">
            <a:avLst/>
          </a:prstGeom>
          <a:ln>
            <a:headEnd type="none"/>
            <a:tailEnd type="none"/>
          </a:ln>
        </p:spPr>
        <p:txBody>
          <a:bodyPr wrap="square" lIns="0" tIns="63500" rIns="0" bIns="0" anchor="t">
            <a:spAutoFit/>
          </a:bodyPr>
          <a:lstStyle/>
          <a:p>
            <a:pPr algn="ctr" defTabSz="914400">
              <a:defRPr sz="1000" b="0" i="0" u="none" dirty="0">
                <a:solidFill>
                  <a:srgbClr val="000000"/>
                </a:solidFill>
                <a:latin typeface="Calibri"/>
                <a:ea typeface="Calibri"/>
                <a:cs typeface="Calibri"/>
              </a:defRPr>
            </a:pPr>
            <a:r>
              <a:rPr dirty="0"/>
              <a:t> </a:t>
            </a:r>
          </a:p>
        </p:txBody>
      </p:sp>
      <p:pic>
        <p:nvPicPr>
          <p:cNvPr id="4" name="Picture 4"/>
          <p:cNvPicPr>
            <a:picLocks noChangeAspect="1"/>
          </p:cNvPicPr>
          <p:nvPr/>
        </p:nvPicPr>
        <p:blipFill>
          <a:blip r:embed="rId4">
            <a:lum/>
          </a:blip>
          <a:srcRect/>
          <a:stretch>
            <a:fillRect/>
          </a:stretch>
        </p:blipFill>
        <p:spPr bwMode="white">
          <a:xfrm>
            <a:off x="254000" y="0"/>
            <a:ext cx="9906000" cy="6858000"/>
          </a:xfrm>
          <a:prstGeom prst="rect">
            <a:avLst/>
          </a:prstGeom>
          <a:ln>
            <a:headEnd type="none"/>
            <a:tailEnd type="none"/>
          </a:ln>
        </p:spPr>
      </p:pic>
      <p:sp>
        <p:nvSpPr>
          <p:cNvPr id="5" name="TextBox5"/>
          <p:cNvSpPr txBox="1">
            <a:spLocks noChangeArrowheads="1"/>
          </p:cNvSpPr>
          <p:nvPr/>
        </p:nvSpPr>
        <p:spPr bwMode="white">
          <a:xfrm>
            <a:off x="838327" y="1099326"/>
            <a:ext cx="8123385" cy="419163"/>
          </a:xfrm>
          <a:prstGeom prst="rect">
            <a:avLst/>
          </a:prstGeom>
          <a:ln>
            <a:headEnd type="none"/>
            <a:tailEnd type="none"/>
          </a:ln>
        </p:spPr>
        <p:txBody>
          <a:bodyPr wrap="square" lIns="0" tIns="0" rIns="0" bIns="0" anchor="t">
            <a:spAutoFit/>
          </a:bodyPr>
          <a:lstStyle/>
          <a:p>
            <a:pPr algn="ctr" defTabSz="914400">
              <a:defRPr sz="2000" b="1" i="0" u="none" dirty="0">
                <a:solidFill>
                  <a:srgbClr val="000000"/>
                </a:solidFill>
                <a:latin typeface="Calibri"/>
                <a:ea typeface="Calibri"/>
                <a:cs typeface="Calibri"/>
              </a:defRPr>
            </a:pPr>
            <a:r>
              <a:rPr dirty="0"/>
              <a:t>Medicinska kontroller är en del i det systematiska arbetsmiljöarbetet</a:t>
            </a:r>
          </a:p>
        </p:txBody>
      </p:sp>
      <p:sp>
        <p:nvSpPr>
          <p:cNvPr id="6" name="TextBox6"/>
          <p:cNvSpPr txBox="1">
            <a:spLocks noChangeArrowheads="1"/>
          </p:cNvSpPr>
          <p:nvPr/>
        </p:nvSpPr>
        <p:spPr bwMode="white">
          <a:xfrm>
            <a:off x="5555311" y="2138013"/>
            <a:ext cx="3772470" cy="3490233"/>
          </a:xfrm>
          <a:prstGeom prst="rect">
            <a:avLst/>
          </a:prstGeom>
          <a:ln>
            <a:headEnd type="none"/>
            <a:tailEnd type="none"/>
          </a:ln>
        </p:spPr>
        <p:txBody>
          <a:bodyPr wrap="square" lIns="50300" rIns="50300">
            <a:spAutoFit/>
          </a:bodyPr>
          <a:lstStyle/>
          <a:p>
            <a:pPr algn="l" defTabSz="914400">
              <a:spcBef>
                <a:spcPts val="0"/>
              </a:spcBef>
              <a:spcAft>
                <a:spcPts val="0"/>
              </a:spcAft>
            </a:pPr>
            <a:r>
              <a:rPr sz="1100" b="0" i="0" dirty="0">
                <a:solidFill>
                  <a:srgbClr val="000000"/>
                </a:solidFill>
                <a:latin typeface="Calibri"/>
                <a:ea typeface="Calibri"/>
                <a:cs typeface="Calibri"/>
              </a:rPr>
              <a:t>Syftet med föreskriften om medicinska kontroller är att minska risken för ohälsa relaterad till arbetet genom att</a:t>
            </a:r>
          </a:p>
          <a:p>
            <a:pPr indent="283464" algn="l" defTabSz="914400">
              <a:spcBef>
                <a:spcPts val="0"/>
              </a:spcBef>
              <a:spcAft>
                <a:spcPts val="0"/>
              </a:spcAft>
              <a:buChar char="•"/>
            </a:pPr>
            <a:r>
              <a:rPr sz="1100" b="0" i="0" dirty="0">
                <a:solidFill>
                  <a:srgbClr val="000000"/>
                </a:solidFill>
                <a:latin typeface="Calibri"/>
                <a:ea typeface="Calibri"/>
                <a:cs typeface="Calibri"/>
              </a:rPr>
              <a:t>visa om arbetstagarens hälsotillstånd medger en viss typ av arbete,</a:t>
            </a:r>
          </a:p>
          <a:p>
            <a:pPr indent="283464" algn="l" defTabSz="914400">
              <a:spcBef>
                <a:spcPts val="0"/>
              </a:spcBef>
              <a:spcAft>
                <a:spcPts val="0"/>
              </a:spcAft>
              <a:buChar char="•"/>
            </a:pPr>
            <a:r>
              <a:rPr sz="1100" b="0" i="0" dirty="0">
                <a:solidFill>
                  <a:srgbClr val="000000"/>
                </a:solidFill>
                <a:latin typeface="Calibri"/>
                <a:ea typeface="Calibri"/>
                <a:cs typeface="Calibri"/>
              </a:rPr>
              <a:t>tidigt upptäcka tecken på ohälsa som beror på exponering, och</a:t>
            </a:r>
          </a:p>
          <a:p>
            <a:pPr indent="283464" algn="l" defTabSz="914400">
              <a:spcBef>
                <a:spcPts val="0"/>
              </a:spcBef>
              <a:spcAft>
                <a:spcPts val="0"/>
              </a:spcAft>
              <a:buChar char="•"/>
            </a:pPr>
            <a:r>
              <a:rPr sz="1100" b="0" i="0" dirty="0">
                <a:solidFill>
                  <a:srgbClr val="000000"/>
                </a:solidFill>
                <a:latin typeface="Calibri"/>
                <a:ea typeface="Calibri"/>
                <a:cs typeface="Calibri"/>
              </a:rPr>
              <a:t>ge underlag för åtgärder på arbetsplatsen.</a:t>
            </a:r>
          </a:p>
          <a:p>
            <a:pPr algn="l" defTabSz="914400">
              <a:spcBef>
                <a:spcPts val="0"/>
              </a:spcBef>
              <a:spcAft>
                <a:spcPts val="0"/>
              </a:spcAft>
            </a:pPr>
            <a:endParaRPr sz="1100" b="0" i="0" dirty="0">
              <a:solidFill>
                <a:srgbClr val="000000"/>
              </a:solidFill>
              <a:latin typeface="Calibri"/>
              <a:ea typeface="Calibri"/>
              <a:cs typeface="Calibri"/>
            </a:endParaRPr>
          </a:p>
          <a:p>
            <a:pPr algn="l" defTabSz="914400">
              <a:spcBef>
                <a:spcPts val="0"/>
              </a:spcBef>
              <a:spcAft>
                <a:spcPts val="0"/>
              </a:spcAft>
            </a:pPr>
            <a:r>
              <a:rPr sz="1100" b="0" i="0" dirty="0">
                <a:solidFill>
                  <a:srgbClr val="000000"/>
                </a:solidFill>
                <a:latin typeface="Calibri"/>
                <a:ea typeface="Calibri"/>
                <a:cs typeface="Calibri"/>
              </a:rPr>
              <a:t>SAM-hjulet till vänster visar processen för det systematiska arbetsmiljöarbetet, som är i ständig rörelse och omfattar alla arbetsmiljöförhållanden.
Medicinska kontroller är en </a:t>
            </a:r>
            <a:r>
              <a:rPr sz="1100" b="1" i="0" dirty="0">
                <a:solidFill>
                  <a:srgbClr val="000000"/>
                </a:solidFill>
                <a:latin typeface="Calibri"/>
                <a:ea typeface="Calibri"/>
                <a:cs typeface="Calibri"/>
              </a:rPr>
              <a:t>undersökning</a:t>
            </a:r>
            <a:r>
              <a:rPr sz="1100" b="0" i="0" dirty="0">
                <a:solidFill>
                  <a:srgbClr val="000000"/>
                </a:solidFill>
                <a:latin typeface="Calibri"/>
                <a:ea typeface="Calibri"/>
                <a:cs typeface="Calibri"/>
              </a:rPr>
              <a:t> vars resultat leder till en ny eller uppdaterad </a:t>
            </a:r>
            <a:r>
              <a:rPr sz="1100" b="1" i="0" dirty="0">
                <a:solidFill>
                  <a:srgbClr val="000000"/>
                </a:solidFill>
                <a:latin typeface="Calibri"/>
                <a:ea typeface="Calibri"/>
                <a:cs typeface="Calibri"/>
              </a:rPr>
              <a:t>riskbedömning</a:t>
            </a:r>
            <a:r>
              <a:rPr sz="1100" b="0" i="0" dirty="0">
                <a:solidFill>
                  <a:srgbClr val="000000"/>
                </a:solidFill>
                <a:latin typeface="Calibri"/>
                <a:ea typeface="Calibri"/>
                <a:cs typeface="Calibri"/>
              </a:rPr>
              <a:t>, eventuella </a:t>
            </a:r>
            <a:r>
              <a:rPr sz="1100" b="1" i="0" dirty="0">
                <a:solidFill>
                  <a:srgbClr val="000000"/>
                </a:solidFill>
                <a:latin typeface="Calibri"/>
                <a:ea typeface="Calibri"/>
                <a:cs typeface="Calibri"/>
              </a:rPr>
              <a:t>åtgärder</a:t>
            </a:r>
            <a:r>
              <a:rPr sz="1100" b="0" i="0" dirty="0">
                <a:solidFill>
                  <a:srgbClr val="000000"/>
                </a:solidFill>
                <a:latin typeface="Calibri"/>
                <a:ea typeface="Calibri"/>
                <a:cs typeface="Calibri"/>
              </a:rPr>
              <a:t> och </a:t>
            </a:r>
            <a:r>
              <a:rPr sz="1100" b="1" i="0" dirty="0">
                <a:solidFill>
                  <a:srgbClr val="000000"/>
                </a:solidFill>
                <a:latin typeface="Calibri"/>
                <a:ea typeface="Calibri"/>
                <a:cs typeface="Calibri"/>
              </a:rPr>
              <a:t>kontroll</a:t>
            </a:r>
            <a:r>
              <a:rPr sz="1100" b="0" i="0" dirty="0">
                <a:solidFill>
                  <a:srgbClr val="000000"/>
                </a:solidFill>
                <a:latin typeface="Calibri"/>
                <a:ea typeface="Calibri"/>
                <a:cs typeface="Calibri"/>
              </a:rPr>
              <a:t> om åtgärderna har haft avsedd effekt.
Den här rapporten ger en bild av hur arbetsmiljön uppfattas och  förekomsten av ohälsa. Resultaten ska integreras i kommande riskbedömningar och ligga till grund för åtgärder att minska exponeringen.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lum/>
          </a:blip>
          <a:srcRect/>
          <a:stretch>
            <a:fillRect/>
          </a:stretch>
        </p:blipFill>
        <p:spPr bwMode="white">
          <a:xfrm>
            <a:off x="0" y="0"/>
            <a:ext cx="9906000" cy="6858000"/>
          </a:xfrm>
          <a:prstGeom prst="rect">
            <a:avLst/>
          </a:prstGeom>
          <a:ln>
            <a:headEnd type="none"/>
            <a:tailEnd type="none"/>
          </a:ln>
        </p:spPr>
      </p:pic>
      <p:sp>
        <p:nvSpPr>
          <p:cNvPr id="3" name="TextBox3"/>
          <p:cNvSpPr txBox="1">
            <a:spLocks noChangeArrowheads="1"/>
          </p:cNvSpPr>
          <p:nvPr/>
        </p:nvSpPr>
        <p:spPr bwMode="white">
          <a:xfrm>
            <a:off x="330050" y="6600997"/>
            <a:ext cx="9142381" cy="330050"/>
          </a:xfrm>
          <a:prstGeom prst="rect">
            <a:avLst/>
          </a:prstGeom>
          <a:ln>
            <a:headEnd type="none"/>
            <a:tailEnd type="none"/>
          </a:ln>
        </p:spPr>
        <p:txBody>
          <a:bodyPr wrap="square" lIns="0" tIns="63500" rIns="0" bIns="0" anchor="t">
            <a:spAutoFit/>
          </a:bodyPr>
          <a:lstStyle/>
          <a:p>
            <a:pPr algn="ctr" defTabSz="914400">
              <a:defRPr sz="1000" b="0" i="0" u="none" dirty="0">
                <a:solidFill>
                  <a:srgbClr val="000000"/>
                </a:solidFill>
                <a:latin typeface="Calibri"/>
                <a:ea typeface="Calibri"/>
                <a:cs typeface="Calibri"/>
              </a:defRPr>
            </a:pPr>
            <a:r>
              <a:rPr dirty="0"/>
              <a:t> </a:t>
            </a:r>
          </a:p>
        </p:txBody>
      </p:sp>
      <p:pic>
        <p:nvPicPr>
          <p:cNvPr id="4" name="Picture 4"/>
          <p:cNvPicPr>
            <a:picLocks noChangeAspect="1"/>
          </p:cNvPicPr>
          <p:nvPr/>
        </p:nvPicPr>
        <p:blipFill>
          <a:blip r:embed="rId4">
            <a:lum/>
          </a:blip>
          <a:srcRect/>
          <a:stretch>
            <a:fillRect/>
          </a:stretch>
        </p:blipFill>
        <p:spPr bwMode="white">
          <a:xfrm>
            <a:off x="235297" y="1728908"/>
            <a:ext cx="4823587" cy="4672097"/>
          </a:xfrm>
          <a:prstGeom prst="rect">
            <a:avLst/>
          </a:prstGeom>
          <a:ln>
            <a:headEnd type="none"/>
            <a:tailEnd type="none"/>
          </a:ln>
        </p:spPr>
      </p:pic>
      <p:sp>
        <p:nvSpPr>
          <p:cNvPr id="6" name="TextBox6"/>
          <p:cNvSpPr txBox="1">
            <a:spLocks noChangeArrowheads="1"/>
          </p:cNvSpPr>
          <p:nvPr/>
        </p:nvSpPr>
        <p:spPr bwMode="white">
          <a:xfrm>
            <a:off x="838327" y="1099326"/>
            <a:ext cx="8123385" cy="419163"/>
          </a:xfrm>
          <a:prstGeom prst="rect">
            <a:avLst/>
          </a:prstGeom>
          <a:ln>
            <a:headEnd type="none"/>
            <a:tailEnd type="none"/>
          </a:ln>
        </p:spPr>
        <p:txBody>
          <a:bodyPr wrap="square" lIns="0" tIns="0" rIns="0" bIns="0" anchor="t">
            <a:spAutoFit/>
          </a:bodyPr>
          <a:lstStyle/>
          <a:p>
            <a:pPr algn="ctr" defTabSz="914400">
              <a:defRPr sz="1600" b="1" i="0" u="none" dirty="0">
                <a:solidFill>
                  <a:srgbClr val="000000"/>
                </a:solidFill>
                <a:latin typeface="Calibri"/>
                <a:ea typeface="Calibri"/>
                <a:cs typeface="Calibri"/>
              </a:defRPr>
            </a:pPr>
            <a:r>
              <a:rPr dirty="0"/>
              <a:t>Sammanställning av deltagande vid Medicinsk kontroll Handintensivt arbete (MEBA)</a:t>
            </a:r>
          </a:p>
        </p:txBody>
      </p:sp>
      <p:sp>
        <p:nvSpPr>
          <p:cNvPr id="7" name="TextBox7"/>
          <p:cNvSpPr txBox="1">
            <a:spLocks noChangeArrowheads="1"/>
          </p:cNvSpPr>
          <p:nvPr/>
        </p:nvSpPr>
        <p:spPr bwMode="white">
          <a:xfrm>
            <a:off x="838327" y="1518489"/>
            <a:ext cx="8123385" cy="445361"/>
          </a:xfrm>
          <a:prstGeom prst="rect">
            <a:avLst/>
          </a:prstGeom>
          <a:ln>
            <a:headEnd type="none"/>
            <a:tailEnd type="none"/>
          </a:ln>
        </p:spPr>
        <p:txBody>
          <a:bodyPr wrap="square" lIns="0" tIns="0" rIns="0" bIns="0" anchor="t">
            <a:spAutoFit/>
          </a:bodyPr>
          <a:lstStyle/>
          <a:p>
            <a:pPr algn="ctr" defTabSz="914400">
              <a:defRPr sz="1300" b="1" i="0" u="none" dirty="0">
                <a:solidFill>
                  <a:srgbClr val="000000"/>
                </a:solidFill>
                <a:latin typeface="Calibri"/>
                <a:ea typeface="Calibri"/>
                <a:cs typeface="Calibri"/>
              </a:defRPr>
            </a:pPr>
            <a:r>
              <a:rPr dirty="0"/>
              <a:t>enligt Arbetsmiljöverkets föreskrift om medicinska kontroller i arbetslivet (AFS 2019:3), 26 - 28 §§.</a:t>
            </a:r>
          </a:p>
        </p:txBody>
      </p:sp>
      <p:pic>
        <p:nvPicPr>
          <p:cNvPr id="14" name="Bildobjekt 13">
            <a:extLst>
              <a:ext uri="{FF2B5EF4-FFF2-40B4-BE49-F238E27FC236}">
                <a16:creationId xmlns:a16="http://schemas.microsoft.com/office/drawing/2014/main" id="{85EEE2A9-9B6A-3134-A7CA-C6958F044AB0}"/>
              </a:ext>
            </a:extLst>
          </p:cNvPr>
          <p:cNvPicPr>
            <a:picLocks noChangeAspect="1"/>
          </p:cNvPicPr>
          <p:nvPr/>
        </p:nvPicPr>
        <p:blipFill>
          <a:blip r:embed="rId5"/>
          <a:stretch>
            <a:fillRect/>
          </a:stretch>
        </p:blipFill>
        <p:spPr>
          <a:xfrm>
            <a:off x="5196728" y="4894151"/>
            <a:ext cx="4086280" cy="126148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lum/>
          </a:blip>
          <a:srcRect/>
          <a:stretch>
            <a:fillRect/>
          </a:stretch>
        </p:blipFill>
        <p:spPr bwMode="white">
          <a:xfrm>
            <a:off x="0" y="0"/>
            <a:ext cx="9906000" cy="6858000"/>
          </a:xfrm>
          <a:prstGeom prst="rect">
            <a:avLst/>
          </a:prstGeom>
          <a:ln>
            <a:headEnd type="none"/>
            <a:tailEnd type="none"/>
          </a:ln>
        </p:spPr>
      </p:pic>
      <p:sp>
        <p:nvSpPr>
          <p:cNvPr id="3" name="TextBox3"/>
          <p:cNvSpPr txBox="1">
            <a:spLocks noChangeArrowheads="1"/>
          </p:cNvSpPr>
          <p:nvPr/>
        </p:nvSpPr>
        <p:spPr bwMode="white">
          <a:xfrm>
            <a:off x="330050" y="6600997"/>
            <a:ext cx="9142381" cy="330050"/>
          </a:xfrm>
          <a:prstGeom prst="rect">
            <a:avLst/>
          </a:prstGeom>
          <a:ln>
            <a:headEnd type="none"/>
            <a:tailEnd type="none"/>
          </a:ln>
        </p:spPr>
        <p:txBody>
          <a:bodyPr wrap="square" lIns="0" tIns="63500" rIns="0" bIns="0" anchor="t">
            <a:spAutoFit/>
          </a:bodyPr>
          <a:lstStyle/>
          <a:p>
            <a:pPr algn="ctr" defTabSz="914400">
              <a:defRPr sz="1000" b="0" i="0" u="none" dirty="0">
                <a:solidFill>
                  <a:srgbClr val="000000"/>
                </a:solidFill>
                <a:latin typeface="Calibri"/>
                <a:ea typeface="Calibri"/>
                <a:cs typeface="Calibri"/>
              </a:defRPr>
            </a:pPr>
            <a:r>
              <a:rPr dirty="0"/>
              <a:t> </a:t>
            </a:r>
          </a:p>
        </p:txBody>
      </p:sp>
      <p:sp>
        <p:nvSpPr>
          <p:cNvPr id="4" name="TextBox4"/>
          <p:cNvSpPr txBox="1">
            <a:spLocks noChangeArrowheads="1"/>
          </p:cNvSpPr>
          <p:nvPr/>
        </p:nvSpPr>
        <p:spPr bwMode="white">
          <a:xfrm>
            <a:off x="838327" y="1099326"/>
            <a:ext cx="8123385" cy="419163"/>
          </a:xfrm>
          <a:prstGeom prst="rect">
            <a:avLst/>
          </a:prstGeom>
          <a:ln>
            <a:headEnd type="none"/>
            <a:tailEnd type="none"/>
          </a:ln>
        </p:spPr>
        <p:txBody>
          <a:bodyPr wrap="square" lIns="0" tIns="0" rIns="0" bIns="0" anchor="t">
            <a:spAutoFit/>
          </a:bodyPr>
          <a:lstStyle/>
          <a:p>
            <a:pPr algn="ctr" defTabSz="914400">
              <a:defRPr sz="2000" b="1" i="0" u="none" dirty="0">
                <a:solidFill>
                  <a:srgbClr val="000000"/>
                </a:solidFill>
                <a:latin typeface="Calibri"/>
                <a:ea typeface="Calibri"/>
                <a:cs typeface="Calibri"/>
              </a:defRPr>
            </a:pPr>
            <a:r>
              <a:rPr dirty="0"/>
              <a:t>Analys och åtgärdsförslag</a:t>
            </a:r>
          </a:p>
        </p:txBody>
      </p:sp>
      <p:sp>
        <p:nvSpPr>
          <p:cNvPr id="5" name="TextBox5"/>
          <p:cNvSpPr txBox="1">
            <a:spLocks noChangeArrowheads="1"/>
          </p:cNvSpPr>
          <p:nvPr/>
        </p:nvSpPr>
        <p:spPr bwMode="white">
          <a:xfrm>
            <a:off x="838327" y="1734079"/>
            <a:ext cx="3772470" cy="2392025"/>
          </a:xfrm>
          <a:prstGeom prst="rect">
            <a:avLst/>
          </a:prstGeom>
          <a:ln>
            <a:headEnd type="none"/>
            <a:tailEnd type="none"/>
          </a:ln>
        </p:spPr>
        <p:txBody>
          <a:bodyPr wrap="square" lIns="50300" rIns="50300">
            <a:spAutoFit/>
          </a:bodyPr>
          <a:lstStyle/>
          <a:p>
            <a:pPr algn="l" defTabSz="914400">
              <a:spcBef>
                <a:spcPts val="0"/>
              </a:spcBef>
              <a:spcAft>
                <a:spcPts val="880"/>
              </a:spcAft>
            </a:pPr>
            <a:r>
              <a:rPr sz="1100" b="1" i="0" dirty="0">
                <a:solidFill>
                  <a:srgbClr val="000000"/>
                </a:solidFill>
                <a:latin typeface="Calibri"/>
                <a:ea typeface="Calibri"/>
                <a:cs typeface="Calibri"/>
              </a:rPr>
              <a:t>Konkreta förslag till åtgärder, för att minska skaderisken och öka chansen till återhämtning - att diskutera i samverkan mellan arbetsgivare, skyddsombud och företagshälsan</a:t>
            </a:r>
            <a:r>
              <a:rPr sz="1100" b="0" i="0" dirty="0">
                <a:solidFill>
                  <a:srgbClr val="000000"/>
                </a:solidFill>
                <a:latin typeface="Calibri"/>
                <a:ea typeface="Calibri"/>
                <a:cs typeface="Calibri"/>
              </a:rPr>
              <a:t>
Förslag på förändrade arbetsmetoder:
Förslag på andra sätt att organisera arbetet:</a:t>
            </a:r>
          </a:p>
        </p:txBody>
      </p:sp>
      <p:sp>
        <p:nvSpPr>
          <p:cNvPr id="6" name="TextBox6"/>
          <p:cNvSpPr txBox="1">
            <a:spLocks noChangeArrowheads="1"/>
          </p:cNvSpPr>
          <p:nvPr/>
        </p:nvSpPr>
        <p:spPr bwMode="white">
          <a:xfrm>
            <a:off x="5083613" y="1572505"/>
            <a:ext cx="3856303" cy="1212779"/>
          </a:xfrm>
          <a:prstGeom prst="rect">
            <a:avLst/>
          </a:prstGeom>
          <a:ln>
            <a:headEnd type="none"/>
            <a:tailEnd type="none"/>
          </a:ln>
        </p:spPr>
        <p:txBody>
          <a:bodyPr wrap="square" lIns="50300" rIns="50300">
            <a:spAutoFit/>
          </a:bodyPr>
          <a:lstStyle/>
          <a:p>
            <a:pPr algn="l" defTabSz="914400">
              <a:spcBef>
                <a:spcPts val="0"/>
              </a:spcBef>
              <a:spcAft>
                <a:spcPts val="0"/>
              </a:spcAft>
            </a:pPr>
            <a:r>
              <a:rPr sz="1100" b="0" i="0" dirty="0">
                <a:solidFill>
                  <a:srgbClr val="000000"/>
                </a:solidFill>
                <a:latin typeface="Times New Roman"/>
                <a:ea typeface="Times New Roman"/>
                <a:cs typeface="Times New Roman"/>
              </a:rPr>
              <a:t>
</a:t>
            </a:r>
            <a:r>
              <a:rPr sz="1100" b="0" i="0" dirty="0">
                <a:solidFill>
                  <a:srgbClr val="000000"/>
                </a:solidFill>
                <a:latin typeface="Calibri"/>
                <a:ea typeface="Calibri"/>
                <a:cs typeface="Calibri"/>
              </a:rPr>
              <a:t>Förslag på teknisk utrustning/hjälpmedel:
Andra förslag: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lum/>
          </a:blip>
          <a:srcRect/>
          <a:stretch>
            <a:fillRect/>
          </a:stretch>
        </p:blipFill>
        <p:spPr bwMode="white">
          <a:xfrm>
            <a:off x="0" y="0"/>
            <a:ext cx="9906000" cy="6858000"/>
          </a:xfrm>
          <a:prstGeom prst="rect">
            <a:avLst/>
          </a:prstGeom>
          <a:ln>
            <a:headEnd type="none"/>
            <a:tailEnd type="none"/>
          </a:ln>
        </p:spPr>
      </p:pic>
      <p:sp>
        <p:nvSpPr>
          <p:cNvPr id="3" name="TextBox3"/>
          <p:cNvSpPr txBox="1">
            <a:spLocks noChangeArrowheads="1"/>
          </p:cNvSpPr>
          <p:nvPr/>
        </p:nvSpPr>
        <p:spPr bwMode="white">
          <a:xfrm>
            <a:off x="330050" y="6600997"/>
            <a:ext cx="9142381" cy="330050"/>
          </a:xfrm>
          <a:prstGeom prst="rect">
            <a:avLst/>
          </a:prstGeom>
          <a:ln>
            <a:headEnd type="none"/>
            <a:tailEnd type="none"/>
          </a:ln>
        </p:spPr>
        <p:txBody>
          <a:bodyPr wrap="square" lIns="0" tIns="63500" rIns="0" bIns="0" anchor="t">
            <a:spAutoFit/>
          </a:bodyPr>
          <a:lstStyle/>
          <a:p>
            <a:pPr algn="ctr" defTabSz="914400">
              <a:defRPr sz="1000" b="0" i="0" u="none" dirty="0">
                <a:solidFill>
                  <a:srgbClr val="000000"/>
                </a:solidFill>
                <a:latin typeface="Calibri"/>
                <a:ea typeface="Calibri"/>
                <a:cs typeface="Calibri"/>
              </a:defRPr>
            </a:pPr>
            <a:r>
              <a:rPr dirty="0"/>
              <a:t> </a:t>
            </a:r>
          </a:p>
        </p:txBody>
      </p:sp>
      <p:sp>
        <p:nvSpPr>
          <p:cNvPr id="4" name="TextBox4"/>
          <p:cNvSpPr txBox="1">
            <a:spLocks noChangeArrowheads="1"/>
          </p:cNvSpPr>
          <p:nvPr/>
        </p:nvSpPr>
        <p:spPr bwMode="white">
          <a:xfrm>
            <a:off x="838327" y="1099326"/>
            <a:ext cx="8123385" cy="419163"/>
          </a:xfrm>
          <a:prstGeom prst="rect">
            <a:avLst/>
          </a:prstGeom>
          <a:ln>
            <a:headEnd type="none"/>
            <a:tailEnd type="none"/>
          </a:ln>
        </p:spPr>
        <p:txBody>
          <a:bodyPr wrap="square" lIns="0" tIns="0" rIns="0" bIns="0" anchor="t">
            <a:spAutoFit/>
          </a:bodyPr>
          <a:lstStyle/>
          <a:p>
            <a:pPr algn="ctr" defTabSz="914400">
              <a:defRPr sz="2000" b="1" i="0" u="none" dirty="0">
                <a:solidFill>
                  <a:srgbClr val="000000"/>
                </a:solidFill>
                <a:latin typeface="Calibri"/>
                <a:ea typeface="Calibri"/>
                <a:cs typeface="Calibri"/>
              </a:defRPr>
            </a:pPr>
            <a:r>
              <a:rPr dirty="0"/>
              <a:t>Exponering</a:t>
            </a:r>
          </a:p>
        </p:txBody>
      </p:sp>
      <p:sp>
        <p:nvSpPr>
          <p:cNvPr id="5" name="TextBox5"/>
          <p:cNvSpPr txBox="1">
            <a:spLocks noChangeArrowheads="1"/>
          </p:cNvSpPr>
          <p:nvPr/>
        </p:nvSpPr>
        <p:spPr bwMode="white">
          <a:xfrm>
            <a:off x="838327" y="1676374"/>
            <a:ext cx="3772470" cy="1386033"/>
          </a:xfrm>
          <a:prstGeom prst="rect">
            <a:avLst/>
          </a:prstGeom>
          <a:ln>
            <a:headEnd type="none"/>
            <a:tailEnd type="none"/>
          </a:ln>
        </p:spPr>
        <p:txBody>
          <a:bodyPr wrap="square" lIns="50300" rIns="50300">
            <a:spAutoFit/>
          </a:bodyPr>
          <a:lstStyle/>
          <a:p>
            <a:pPr algn="l" defTabSz="914400">
              <a:spcBef>
                <a:spcPts val="0"/>
              </a:spcBef>
              <a:spcAft>
                <a:spcPts val="0"/>
              </a:spcAft>
            </a:pPr>
            <a:r>
              <a:rPr sz="1100" b="1" i="0" dirty="0">
                <a:solidFill>
                  <a:srgbClr val="000000"/>
                </a:solidFill>
                <a:latin typeface="Calibri"/>
                <a:ea typeface="Calibri"/>
                <a:cs typeface="Calibri"/>
              </a:rPr>
              <a:t>Deltagarna har svarat att följande arbetsuppgifter har betydelse för den aktuella medicinska kontrollen:</a:t>
            </a:r>
            <a:r>
              <a:rPr sz="1100" b="0" i="0" dirty="0">
                <a:solidFill>
                  <a:srgbClr val="000000"/>
                </a:solidFill>
                <a:latin typeface="Calibri"/>
                <a:ea typeface="Calibri"/>
                <a:cs typeface="Calibri"/>
              </a:rPr>
              <a:t>
Säkerställ att alla relevanta arbetsmoment har inkluderats i riskbedömningen.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lum/>
          </a:blip>
          <a:srcRect/>
          <a:stretch>
            <a:fillRect/>
          </a:stretch>
        </p:blipFill>
        <p:spPr bwMode="white">
          <a:xfrm>
            <a:off x="0" y="0"/>
            <a:ext cx="9906000" cy="6858000"/>
          </a:xfrm>
          <a:prstGeom prst="rect">
            <a:avLst/>
          </a:prstGeom>
          <a:ln>
            <a:headEnd type="none"/>
            <a:tailEnd type="none"/>
          </a:ln>
        </p:spPr>
      </p:pic>
      <p:sp>
        <p:nvSpPr>
          <p:cNvPr id="3" name="TextBox3"/>
          <p:cNvSpPr txBox="1">
            <a:spLocks noChangeArrowheads="1"/>
          </p:cNvSpPr>
          <p:nvPr/>
        </p:nvSpPr>
        <p:spPr bwMode="white">
          <a:xfrm>
            <a:off x="330050" y="6600997"/>
            <a:ext cx="9142381" cy="330050"/>
          </a:xfrm>
          <a:prstGeom prst="rect">
            <a:avLst/>
          </a:prstGeom>
          <a:ln>
            <a:headEnd type="none"/>
            <a:tailEnd type="none"/>
          </a:ln>
        </p:spPr>
        <p:txBody>
          <a:bodyPr wrap="square" lIns="0" tIns="63500" rIns="0" bIns="0" anchor="t">
            <a:spAutoFit/>
          </a:bodyPr>
          <a:lstStyle/>
          <a:p>
            <a:pPr algn="ctr" defTabSz="914400">
              <a:defRPr sz="1000" b="0" i="0" u="none" dirty="0">
                <a:solidFill>
                  <a:srgbClr val="000000"/>
                </a:solidFill>
                <a:latin typeface="Calibri"/>
                <a:ea typeface="Calibri"/>
                <a:cs typeface="Calibri"/>
              </a:defRPr>
            </a:pPr>
            <a:r>
              <a:rPr dirty="0"/>
              <a:t> </a:t>
            </a:r>
          </a:p>
        </p:txBody>
      </p:sp>
      <p:pic>
        <p:nvPicPr>
          <p:cNvPr id="4" name="Picture 4"/>
          <p:cNvPicPr>
            <a:picLocks noChangeAspect="1"/>
          </p:cNvPicPr>
          <p:nvPr/>
        </p:nvPicPr>
        <p:blipFill>
          <a:blip r:embed="rId3">
            <a:lum/>
          </a:blip>
          <a:srcRect/>
          <a:stretch>
            <a:fillRect/>
          </a:stretch>
        </p:blipFill>
        <p:spPr bwMode="white">
          <a:xfrm>
            <a:off x="4823587" y="1728908"/>
            <a:ext cx="4823587" cy="4672097"/>
          </a:xfrm>
          <a:prstGeom prst="rect">
            <a:avLst/>
          </a:prstGeom>
          <a:ln>
            <a:headEnd type="none"/>
            <a:tailEnd type="none"/>
          </a:ln>
        </p:spPr>
      </p:pic>
      <p:sp>
        <p:nvSpPr>
          <p:cNvPr id="5" name="TextBox5"/>
          <p:cNvSpPr txBox="1">
            <a:spLocks noChangeArrowheads="1"/>
          </p:cNvSpPr>
          <p:nvPr/>
        </p:nvSpPr>
        <p:spPr bwMode="white">
          <a:xfrm>
            <a:off x="838327" y="1099326"/>
            <a:ext cx="8123385" cy="635738"/>
          </a:xfrm>
          <a:prstGeom prst="rect">
            <a:avLst/>
          </a:prstGeom>
          <a:ln>
            <a:headEnd type="none"/>
            <a:tailEnd type="none"/>
          </a:ln>
        </p:spPr>
        <p:txBody>
          <a:bodyPr wrap="square" lIns="0" tIns="0" rIns="0" bIns="0" anchor="t">
            <a:spAutoFit/>
          </a:bodyPr>
          <a:lstStyle/>
          <a:p>
            <a:pPr algn="ctr" defTabSz="914400">
              <a:defRPr sz="2000" b="1" i="0" u="none" dirty="0">
                <a:solidFill>
                  <a:srgbClr val="000000"/>
                </a:solidFill>
                <a:latin typeface="Calibri"/>
                <a:ea typeface="Calibri"/>
                <a:cs typeface="Calibri"/>
              </a:defRPr>
            </a:pPr>
            <a:r>
              <a:rPr dirty="0"/>
              <a:t>Handintensivt arbete -regelbundet måste gripa eller hålla med minst måttlig kraft</a:t>
            </a:r>
          </a:p>
        </p:txBody>
      </p:sp>
      <p:sp>
        <p:nvSpPr>
          <p:cNvPr id="6" name="TextBox6"/>
          <p:cNvSpPr txBox="1">
            <a:spLocks noChangeArrowheads="1"/>
          </p:cNvSpPr>
          <p:nvPr/>
        </p:nvSpPr>
        <p:spPr bwMode="white">
          <a:xfrm>
            <a:off x="838327" y="1907193"/>
            <a:ext cx="3772470" cy="2598813"/>
          </a:xfrm>
          <a:prstGeom prst="rect">
            <a:avLst/>
          </a:prstGeom>
          <a:ln>
            <a:headEnd type="none"/>
            <a:tailEnd type="none"/>
          </a:ln>
        </p:spPr>
        <p:txBody>
          <a:bodyPr wrap="square" lIns="50300" rIns="50300">
            <a:spAutoFit/>
          </a:bodyPr>
          <a:lstStyle/>
          <a:p>
            <a:pPr algn="l" defTabSz="914400">
              <a:spcBef>
                <a:spcPts val="0"/>
              </a:spcBef>
              <a:spcAft>
                <a:spcPts val="0"/>
              </a:spcAft>
            </a:pPr>
            <a:r>
              <a:rPr sz="1100" b="0" i="0" dirty="0">
                <a:solidFill>
                  <a:srgbClr val="000000"/>
                </a:solidFill>
                <a:latin typeface="Calibri"/>
                <a:ea typeface="Calibri"/>
                <a:cs typeface="Calibri"/>
              </a:rPr>
              <a:t>Med handintensivt arbete menas handrörelser som innebär en hög repetivitet och/eller hög kraftutveckling. Handintensivt arbete är kopplat till senfästesinflammation i axeln, tennisarmbåge eller nervinklämning i handleden (karpaltunnelsyndrom). Arbete i högt tempo riskerar inte bara att skada händer och handleder, utan också nacke och axlar.
Staplarna till höger visar hur arbetstagarna uppfattar sin exponering för repetetiva/upprepade handledsrörelse, vilket bör jämföras med vad som framkommit vid riskbedömningen. 
Enligt Arbetsmiljöverkets arbetsmiljörapport från 2021 hade 35 % av arbetskraften repetitivt arbete med samma arbetsmoment (inte endast handintensivt) många gånger i timmen under halva arbetstiden eller mer.</a:t>
            </a:r>
          </a:p>
        </p:txBody>
      </p:sp>
      <p:graphicFrame>
        <p:nvGraphicFramePr>
          <p:cNvPr id="7" name="Table 7"/>
          <p:cNvGraphicFramePr/>
          <p:nvPr/>
        </p:nvGraphicFramePr>
        <p:xfrm>
          <a:off x="7795879" y="1445555"/>
          <a:ext cx="1508987" cy="419163"/>
        </p:xfrm>
        <a:graphic>
          <a:graphicData uri="http://schemas.openxmlformats.org/drawingml/2006/table">
            <a:tbl>
              <a:tblPr>
                <a:tableStyleId>{2D5ABB26-0587-4C30-8999-92F81FD0307C}</a:tableStyleId>
              </a:tblPr>
              <a:tblGrid>
                <a:gridCol w="1508987">
                  <a:extLst>
                    <a:ext uri="{9D8B030D-6E8A-4147-A177-3AD203B41FA5}">
                      <a16:colId xmlns:a16="http://schemas.microsoft.com/office/drawing/2014/main" val="20000"/>
                    </a:ext>
                  </a:extLst>
                </a:gridCol>
              </a:tblGrid>
              <a:tr h="419163">
                <a:tc>
                  <a:txBody>
                    <a:bodyPr/>
                    <a:lstStyle/>
                    <a:p>
                      <a:pPr algn="r" defTabSz="914400">
                        <a:defRPr sz="800" b="0" i="0" u="none" dirty="0">
                          <a:solidFill>
                            <a:srgbClr val="000000"/>
                          </a:solidFill>
                          <a:latin typeface="Segoe UI"/>
                          <a:ea typeface="Segoe UI"/>
                          <a:cs typeface="Segoe UI"/>
                        </a:defRPr>
                      </a:pPr>
                      <a:r>
                        <a:rPr dirty="0"/>
                        <a:t>231 svar</a:t>
                      </a:r>
                    </a:p>
                  </a:txBody>
                  <a:tcPr marL="0" marR="0" marT="0" marB="0" horzOverflow="overflow">
                    <a:noFill/>
                  </a:tcPr>
                </a:tc>
                <a:extLst>
                  <a:ext uri="{0D108BD9-81ED-4DB2-BD59-A6C34878D82A}">
                    <a16:rowId xmlns:a16="http://schemas.microsoft.com/office/drawing/2014/main" val="10000"/>
                  </a:ext>
                </a:extLst>
              </a:tr>
            </a:tbl>
          </a:graphicData>
        </a:graphic>
      </p:graphicFrame>
    </p:spTree>
  </p:cSld>
  <p:clrMapOvr>
    <a:masterClrMapping/>
  </p:clrMapOvr>
</p:sld>
</file>

<file path=ppt/theme/theme1.xml><?xml version="1.0" encoding="utf-8"?>
<a:theme xmlns:a="http://schemas.openxmlformats.org/drawingml/2006/main" name="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a:gradFill>
      </a:fillStyleLst>
      <a:lnStyleLst>
        <a:ln w="6350" cap="flat">
          <a:solidFill>
            <a:schemeClr val="phClr"/>
          </a:solidFill>
          <a:prstDash val="solid"/>
          <a:miter/>
          <a:headEnd type="none"/>
          <a:tailEnd type="none"/>
        </a:ln>
        <a:ln w="12700" cap="flat">
          <a:solidFill>
            <a:schemeClr val="phClr"/>
          </a:solidFill>
          <a:prstDash val="solid"/>
          <a:miter/>
          <a:headEnd type="none"/>
          <a:tailEnd type="none"/>
        </a:ln>
        <a:ln w="19050" cap="flat">
          <a:solidFill>
            <a:schemeClr val="phClr"/>
          </a:solidFill>
          <a:prstDash val="solid"/>
          <a:miter/>
          <a:headEnd type="none"/>
          <a:tailEnd type="none"/>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22F78071B93CD64BBCD8DBFD830A333A" ma:contentTypeVersion="21" ma:contentTypeDescription="Skapa ett nytt dokument." ma:contentTypeScope="" ma:versionID="913e7f0496d7bf104e02dc587e922c61">
  <xsd:schema xmlns:xsd="http://www.w3.org/2001/XMLSchema" xmlns:xs="http://www.w3.org/2001/XMLSchema" xmlns:p="http://schemas.microsoft.com/office/2006/metadata/properties" xmlns:ns2="60d7ea8a-249f-4fca-9c0e-5d39ef8e9512" xmlns:ns3="8f1f2541-11cc-4d39-a9a1-386af1020a3b" targetNamespace="http://schemas.microsoft.com/office/2006/metadata/properties" ma:root="true" ma:fieldsID="7cff7e4b781d7c6020d275fafc4b4e49" ns2:_="" ns3:_="">
    <xsd:import namespace="60d7ea8a-249f-4fca-9c0e-5d39ef8e9512"/>
    <xsd:import namespace="8f1f2541-11cc-4d39-a9a1-386af1020a3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Tillg_x00e4_nglighemsidan" minOccurs="0"/>
                <xsd:element ref="ns2:MediaLengthInSeconds" minOccurs="0"/>
                <xsd:element ref="ns3:SharedWithUsers" minOccurs="0"/>
                <xsd:element ref="ns3:SharedWithDetails" minOccurs="0"/>
                <xsd:element ref="ns2:_x00c5_tg_x00e4_rdsdatum" minOccurs="0"/>
                <xsd:element ref="ns2:_x00c5_tg_x00e4_rdsansvarig"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d7ea8a-249f-4fca-9c0e-5d39ef8e95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Tillg_x00e4_nglighemsidan" ma:index="17" nillable="true" ma:displayName="Tillgänglig hemsidan" ma:format="Dropdown" ma:internalName="Tillg_x00e4_nglighemsidan">
      <xsd:simpleType>
        <xsd:restriction base="dms:Text">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_x00c5_tg_x00e4_rdsdatum" ma:index="21" nillable="true" ma:displayName="Åtgärdsdatum" ma:description="Följa upp, säga upp eller förlänga." ma:format="Dropdown" ma:internalName="_x00c5_tg_x00e4_rdsdatum">
      <xsd:simpleType>
        <xsd:restriction base="dms:Text">
          <xsd:maxLength value="255"/>
        </xsd:restriction>
      </xsd:simpleType>
    </xsd:element>
    <xsd:element name="_x00c5_tg_x00e4_rdsansvarig" ma:index="22" nillable="true" ma:displayName="Åtgärdsansvarig" ma:format="Dropdown" ma:list="UserInfo" ma:SharePointGroup="0" ma:internalName="_x00c5_tg_x00e4_rdsansvarig">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cf76f155ced4ddcb4097134ff3c332f" ma:index="24" nillable="true" ma:taxonomy="true" ma:internalName="lcf76f155ced4ddcb4097134ff3c332f" ma:taxonomyFieldName="MediaServiceImageTags" ma:displayName="Bildmarkeringar" ma:readOnly="false" ma:fieldId="{5cf76f15-5ced-4ddc-b409-7134ff3c332f}" ma:taxonomyMulti="true" ma:sspId="8e995f68-301a-4ea4-9e5c-07e7d29fdd78"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dexed="true" ma:internalName="MediaServiceLocation" ma:readOnly="true">
      <xsd:simpleType>
        <xsd:restriction base="dms:Text"/>
      </xsd:simple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f1f2541-11cc-4d39-a9a1-386af1020a3b" elementFormDefault="qualified">
    <xsd:import namespace="http://schemas.microsoft.com/office/2006/documentManagement/types"/>
    <xsd:import namespace="http://schemas.microsoft.com/office/infopath/2007/PartnerControls"/>
    <xsd:element name="SharedWithUsers" ma:index="19"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at med information" ma:internalName="SharedWithDetails" ma:readOnly="true">
      <xsd:simpleType>
        <xsd:restriction base="dms:Note">
          <xsd:maxLength value="255"/>
        </xsd:restriction>
      </xsd:simpleType>
    </xsd:element>
    <xsd:element name="TaxCatchAll" ma:index="25" nillable="true" ma:displayName="Taxonomy Catch All Column" ma:hidden="true" ma:list="{170ead2a-cfc7-491e-be73-d2d01a1123c3}" ma:internalName="TaxCatchAll" ma:showField="CatchAllData" ma:web="8f1f2541-11cc-4d39-a9a1-386af1020a3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A880B27-E3A9-4F26-8AB9-76BE7174C3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d7ea8a-249f-4fca-9c0e-5d39ef8e9512"/>
    <ds:schemaRef ds:uri="8f1f2541-11cc-4d39-a9a1-386af1020a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D7F98CD-2C6C-4016-B15F-5416486FFF1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130</TotalTime>
  <Pages>0</Pages>
  <Words>5183</Words>
  <Characters>0</Characters>
  <Application>Microsoft Office PowerPoint</Application>
  <PresentationFormat>A4 (210 x 297 mm)</PresentationFormat>
  <Lines>0</Lines>
  <Paragraphs>242</Paragraphs>
  <Slides>35</Slides>
  <Notes>29</Notes>
  <HiddenSlides>0</HiddenSlides>
  <MMClips>0</MMClips>
  <ScaleCrop>false</ScaleCrop>
  <HeadingPairs>
    <vt:vector size="6" baseType="variant">
      <vt:variant>
        <vt:lpstr>Använt teckensnitt</vt:lpstr>
      </vt:variant>
      <vt:variant>
        <vt:i4>8</vt:i4>
      </vt:variant>
      <vt:variant>
        <vt:lpstr>Tema</vt:lpstr>
      </vt:variant>
      <vt:variant>
        <vt:i4>1</vt:i4>
      </vt:variant>
      <vt:variant>
        <vt:lpstr>Bildrubriker</vt:lpstr>
      </vt:variant>
      <vt:variant>
        <vt:i4>35</vt:i4>
      </vt:variant>
    </vt:vector>
  </HeadingPairs>
  <TitlesOfParts>
    <vt:vector size="44" baseType="lpstr">
      <vt:lpstr>Aptos</vt:lpstr>
      <vt:lpstr>Arial</vt:lpstr>
      <vt:lpstr>Book Antiqua</vt:lpstr>
      <vt:lpstr>Calibri</vt:lpstr>
      <vt:lpstr>Calibri Light</vt:lpstr>
      <vt:lpstr>Slack-Lato</vt:lpstr>
      <vt:lpstr>Times New Roman</vt:lpstr>
      <vt:lpstr>TradeGothic</vt:lpstr>
      <vt:lpstr>Office</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Marie Högberg</dc:creator>
  <cp:lastModifiedBy>Stefan Olander</cp:lastModifiedBy>
  <cp:revision>1</cp:revision>
  <dcterms:modified xsi:type="dcterms:W3CDTF">2024-04-04T09:59:59Z</dcterms:modified>
</cp:coreProperties>
</file>