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906000" cy="6858000" type="A4"/>
  <p:notesSz cx="6858000" cy="9144000"/>
  <p:defaultText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p:restoredTop sz="94660"/>
  </p:normalViewPr>
  <p:slideViewPr>
    <p:cSldViewPr snapToGrid="0">
      <p:cViewPr varScale="1">
        <p:scale>
          <a:sx n="112" d="100"/>
          <a:sy n="112" d="100"/>
        </p:scale>
        <p:origin x="13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524000" y="1122363"/>
            <a:ext cx="9144000" cy="2387600"/>
          </a:xfrm>
          <a:ln>
            <a:headEnd type="none"/>
            <a:tailEnd type="none"/>
          </a:ln>
        </p:spPr>
        <p:txBody>
          <a:bodyPr wrap="square" anchor="b"/>
          <a:lstStyle>
            <a:lvl1pPr algn="ctr">
              <a:defRPr sz="6000" dirty="0"/>
            </a:lvl1pPr>
          </a:lstStyle>
          <a:p>
            <a:r>
              <a:rPr lang="en-US" dirty="0"/>
              <a:t>Click to edit Master title style</a:t>
            </a:r>
          </a:p>
        </p:txBody>
      </p:sp>
      <p:sp>
        <p:nvSpPr>
          <p:cNvPr id="3" name="Subtitle 2"/>
          <p:cNvSpPr>
            <a:spLocks noGrp="1"/>
          </p:cNvSpPr>
          <p:nvPr>
            <p:ph type="subTitle" idx="1"/>
          </p:nvPr>
        </p:nvSpPr>
        <p:spPr bwMode="white">
          <a:xfrm>
            <a:off x="1524000" y="3602038"/>
            <a:ext cx="9144000" cy="1655762"/>
          </a:xfrm>
          <a:ln>
            <a:headEnd type="none"/>
            <a:tailEnd type="none"/>
          </a:ln>
        </p:spPr>
        <p:txBody>
          <a:bodyPr wrap="square"/>
          <a:lstStyle>
            <a:lvl1pPr marL="0" indent="0" algn="ctr">
              <a:buNone/>
              <a:defRPr sz="2400" dirty="0"/>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r>
              <a:rPr lang="en-US" dirty="0"/>
              <a:t>Click to edit Master subtitle style</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Vertical Text Placeholder 2"/>
          <p:cNvSpPr>
            <a:spLocks noGrp="1"/>
          </p:cNvSpPr>
          <p:nvPr>
            <p:ph type="body" orient="vert" idx="1"/>
          </p:nvPr>
        </p:nvSpPr>
        <p:spPr bwMode="white">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white">
          <a:xfrm>
            <a:off x="8724900" y="365125"/>
            <a:ext cx="2628900" cy="5811838"/>
          </a:xfrm>
          <a:ln>
            <a:headEnd type="none"/>
            <a:tailEnd type="none"/>
          </a:ln>
        </p:spPr>
        <p:txBody>
          <a:bodyPr vert="eaVert" wrap="square"/>
          <a:lstStyle/>
          <a:p>
            <a:r>
              <a:rPr lang="en-US" dirty="0"/>
              <a:t>Click to edit Master title style</a:t>
            </a:r>
          </a:p>
        </p:txBody>
      </p:sp>
      <p:sp>
        <p:nvSpPr>
          <p:cNvPr id="3" name="Vertical Text Placeholder 2"/>
          <p:cNvSpPr>
            <a:spLocks noGrp="1"/>
          </p:cNvSpPr>
          <p:nvPr>
            <p:ph type="body" orient="vert" idx="1"/>
          </p:nvPr>
        </p:nvSpPr>
        <p:spPr bwMode="white">
          <a:xfrm>
            <a:off x="838200" y="365125"/>
            <a:ext cx="7734300" cy="5811838"/>
          </a:xfrm>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bwMode="white">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1850" y="1709738"/>
            <a:ext cx="10515600" cy="2852737"/>
          </a:xfrm>
          <a:ln>
            <a:headEnd type="none"/>
            <a:tailEnd type="none"/>
          </a:ln>
        </p:spPr>
        <p:txBody>
          <a:bodyPr wrap="square" anchor="b"/>
          <a:lstStyle>
            <a:lvl1pPr>
              <a:defRPr sz="6000" dirty="0"/>
            </a:lvl1pPr>
          </a:lstStyle>
          <a:p>
            <a:r>
              <a:rPr lang="en-US" dirty="0"/>
              <a:t>Click to edit Master title style</a:t>
            </a:r>
          </a:p>
        </p:txBody>
      </p:sp>
      <p:sp>
        <p:nvSpPr>
          <p:cNvPr id="3" name="Text Placeholder 2"/>
          <p:cNvSpPr>
            <a:spLocks noGrp="1"/>
          </p:cNvSpPr>
          <p:nvPr>
            <p:ph type="body" idx="1"/>
          </p:nvPr>
        </p:nvSpPr>
        <p:spPr bwMode="white">
          <a:xfrm>
            <a:off x="831850" y="4589463"/>
            <a:ext cx="10515600" cy="1500187"/>
          </a:xfrm>
          <a:ln>
            <a:headEnd type="none"/>
            <a:tailEnd type="none"/>
          </a:ln>
        </p:spPr>
        <p:txBody>
          <a:bodyPr wrap="square"/>
          <a:lstStyle>
            <a:lvl1pPr marL="0" indent="0">
              <a:buNone/>
              <a:defRPr sz="2400" dirty="0">
                <a:solidFill>
                  <a:schemeClr val="tx1">
                    <a:tint val="75000"/>
                  </a:schemeClr>
                </a:solidFill>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edit Master text styles</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sz="half" idx="1"/>
          </p:nvPr>
        </p:nvSpPr>
        <p:spPr bwMode="white">
          <a:xfrm>
            <a:off x="838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white">
          <a:xfrm>
            <a:off x="6172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365125"/>
            <a:ext cx="10515600" cy="1325563"/>
          </a:xfrm>
          <a:ln>
            <a:headEnd type="none"/>
            <a:tailEnd type="none"/>
          </a:ln>
        </p:spPr>
        <p:txBody>
          <a:bodyPr wrap="square"/>
          <a:lstStyle/>
          <a:p>
            <a:r>
              <a:rPr lang="en-US" dirty="0"/>
              <a:t>Click to edit Master title style</a:t>
            </a:r>
          </a:p>
        </p:txBody>
      </p:sp>
      <p:sp>
        <p:nvSpPr>
          <p:cNvPr id="3" name="Text Placeholder 2"/>
          <p:cNvSpPr>
            <a:spLocks noGrp="1"/>
          </p:cNvSpPr>
          <p:nvPr>
            <p:ph type="body" idx="1"/>
          </p:nvPr>
        </p:nvSpPr>
        <p:spPr bwMode="white">
          <a:xfrm>
            <a:off x="839788" y="1681163"/>
            <a:ext cx="5157787"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p:nvPr>
        </p:nvSpPr>
        <p:spPr bwMode="white">
          <a:xfrm>
            <a:off x="839788" y="2505075"/>
            <a:ext cx="5157787"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172200" y="1681163"/>
            <a:ext cx="5183188"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p:nvPr>
        </p:nvSpPr>
        <p:spPr bwMode="white">
          <a:xfrm>
            <a:off x="6172200" y="2505075"/>
            <a:ext cx="5183188"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Date Placeholder 2"/>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4" name="Footer Placeholder 3"/>
          <p:cNvSpPr>
            <a:spLocks noGrp="1"/>
          </p:cNvSpPr>
          <p:nvPr>
            <p:ph type="ftr" sz="quarter" idx="11"/>
          </p:nvPr>
        </p:nvSpPr>
        <p:spPr bwMode="white">
          <a:ln>
            <a:headEnd type="none"/>
            <a:tailEnd type="none"/>
          </a:ln>
        </p:spPr>
        <p:txBody>
          <a:bodyPr wrap="square"/>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3" name="Footer Placeholder 2"/>
          <p:cNvSpPr>
            <a:spLocks noGrp="1"/>
          </p:cNvSpPr>
          <p:nvPr>
            <p:ph type="ftr" sz="quarter" idx="1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Content Placeholder 2"/>
          <p:cNvSpPr>
            <a:spLocks noGrp="1"/>
          </p:cNvSpPr>
          <p:nvPr>
            <p:ph idx="1"/>
          </p:nvPr>
        </p:nvSpPr>
        <p:spPr bwMode="white">
          <a:xfrm>
            <a:off x="5183188" y="987425"/>
            <a:ext cx="6172200" cy="4873625"/>
          </a:xfrm>
          <a:ln>
            <a:headEnd type="none"/>
            <a:tailEnd type="none"/>
          </a:ln>
        </p:spPr>
        <p:txBody>
          <a:bodyPr wrap="square"/>
          <a:lstStyle>
            <a:lvl1pPr>
              <a:defRPr sz="3200" dirty="0"/>
            </a:lvl1pPr>
            <a:lvl2pPr>
              <a:defRPr sz="2800" dirty="0"/>
            </a:lvl2pPr>
            <a:lvl3pPr>
              <a:defRPr sz="2400" dirty="0"/>
            </a:lvl3pPr>
            <a:lvl4pPr>
              <a:defRPr sz="2000" dirty="0"/>
            </a:lvl4pPr>
            <a:lvl5pPr>
              <a:defRPr sz="2000" dirty="0"/>
            </a:lvl5pPr>
            <a:lvl6pPr>
              <a:defRPr sz="2000" dirty="0"/>
            </a:lvl6pPr>
            <a:lvl7pPr>
              <a:defRPr sz="2000" dirty="0"/>
            </a:lvl7pPr>
            <a:lvl8pPr>
              <a:defRPr sz="2000" dirty="0"/>
            </a:lvl8pPr>
            <a:lvl9pPr>
              <a:defRPr sz="20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Picture Placeholder 2"/>
          <p:cNvSpPr>
            <a:spLocks noGrp="1"/>
          </p:cNvSpPr>
          <p:nvPr>
            <p:ph type="pic" idx="1"/>
          </p:nvPr>
        </p:nvSpPr>
        <p:spPr bwMode="white">
          <a:xfrm>
            <a:off x="5183188" y="987425"/>
            <a:ext cx="6172200" cy="4873625"/>
          </a:xfrm>
          <a:ln>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dirty="0"/>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12/5/2022</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838200" y="365125"/>
            <a:ext cx="10515600" cy="1325563"/>
          </a:xfrm>
          <a:prstGeom prst="rect">
            <a:avLst/>
          </a:prstGeom>
          <a:ln>
            <a:headEnd type="none"/>
            <a:tailEnd type="none"/>
          </a:ln>
        </p:spPr>
        <p:txBody>
          <a:bodyPr wrap="square" lIns="91440" tIns="45720" rIns="91440" bIns="45720" anchor="ctr">
            <a:normAutofit/>
          </a:bodyPr>
          <a:lstStyle/>
          <a:p>
            <a:r>
              <a:rPr lang="en-US" dirty="0"/>
              <a:t>Click to edit Master title style</a:t>
            </a:r>
          </a:p>
        </p:txBody>
      </p:sp>
      <p:sp>
        <p:nvSpPr>
          <p:cNvPr id="3" name="Text Placeholder 2"/>
          <p:cNvSpPr>
            <a:spLocks noGrp="1"/>
          </p:cNvSpPr>
          <p:nvPr>
            <p:ph type="body" idx="1"/>
          </p:nvPr>
        </p:nvSpPr>
        <p:spPr bwMode="white">
          <a:xfrm>
            <a:off x="838200" y="1825625"/>
            <a:ext cx="10515600" cy="4351338"/>
          </a:xfrm>
          <a:prstGeom prst="rect">
            <a:avLst/>
          </a:prstGeom>
          <a:ln>
            <a:headEnd type="none"/>
            <a:tailEnd type="none"/>
          </a:ln>
        </p:spPr>
        <p:txBody>
          <a:bodyPr wrap="square" lIns="91440" tIns="45720" rIns="91440" bIns="45720">
            <a:norm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838200" y="6356350"/>
            <a:ext cx="2743200"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defRPr>
            </a:lvl1pPr>
          </a:lstStyle>
          <a:p>
            <a:fld id="{D4630D1D-EC81-4D12-BBAE-7AD5C46FE905}" type="datetimeFigureOut">
              <a:rPr lang="en-US" dirty="0"/>
              <a:t>12/5/2022</a:t>
            </a:fld>
            <a:endParaRPr lang="en-US" dirty="0"/>
          </a:p>
        </p:txBody>
      </p:sp>
      <p:sp>
        <p:nvSpPr>
          <p:cNvPr id="5" name="Footer Placeholder 4"/>
          <p:cNvSpPr>
            <a:spLocks noGrp="1"/>
          </p:cNvSpPr>
          <p:nvPr>
            <p:ph type="ftr" sz="quarter" idx="3"/>
          </p:nvPr>
        </p:nvSpPr>
        <p:spPr bwMode="white">
          <a:xfrm>
            <a:off x="4038600" y="6356350"/>
            <a:ext cx="4114800" cy="365125"/>
          </a:xfrm>
          <a:prstGeom prst="rect">
            <a:avLst/>
          </a:prstGeom>
          <a:ln>
            <a:headEnd type="none"/>
            <a:tailEnd type="none"/>
          </a:ln>
        </p:spPr>
        <p:txBody>
          <a:bodyPr wrap="square" lIns="91440" tIns="45720" rIns="91440" bIns="45720" anchor="ctr"/>
          <a:lstStyle>
            <a:lvl1pPr algn="ctr">
              <a:defRPr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white">
          <a:xfrm>
            <a:off x="8610600" y="6356350"/>
            <a:ext cx="2743200" cy="365125"/>
          </a:xfrm>
          <a:prstGeom prst="rect">
            <a:avLst/>
          </a:prstGeom>
          <a:ln>
            <a:headEnd type="none"/>
            <a:tailEnd type="none"/>
          </a:ln>
        </p:spPr>
        <p:txBody>
          <a:bodyPr wrap="square" lIns="91440" tIns="45720" rIns="91440" bIns="45720" anchor="ctr"/>
          <a:lstStyle>
            <a:lvl1pPr algn="r">
              <a:defRPr sz="1200" dirty="0">
                <a:solidFill>
                  <a:schemeClr val="tx1">
                    <a:tint val="75000"/>
                  </a:schemeClr>
                </a:solidFill>
              </a:defRPr>
            </a:lvl1pPr>
          </a:lstStyle>
          <a:p>
            <a:fld id="{E1CC4C9C-B29E-4E68-9F89-CA7A1621DE94}"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ct val="0"/>
        </a:spcBef>
        <a:buNone/>
        <a:defRPr sz="4400" kern="1200" dirty="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kern="1200" dirty="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kern="1200" dirty="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kern="1200" dirty="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kern="1200" dirty="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p:bodyStyle>
    <p:other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graphicFrame>
        <p:nvGraphicFramePr>
          <p:cNvPr id="4" name="Table 4"/>
          <p:cNvGraphicFramePr/>
          <p:nvPr/>
        </p:nvGraphicFramePr>
        <p:xfrm>
          <a:off x="335331" y="1751823"/>
          <a:ext cx="9126852" cy="1077968"/>
        </p:xfrm>
        <a:graphic>
          <a:graphicData uri="http://schemas.openxmlformats.org/drawingml/2006/table">
            <a:tbl>
              <a:tblPr>
                <a:tableStyleId>{2D5ABB26-0587-4C30-8999-92F81FD0307C}</a:tableStyleId>
              </a:tblPr>
              <a:tblGrid>
                <a:gridCol w="1425155">
                  <a:extLst>
                    <a:ext uri="{9D8B030D-6E8A-4147-A177-3AD203B41FA5}">
                      <a16:colId xmlns:a16="http://schemas.microsoft.com/office/drawing/2014/main" val="20000"/>
                    </a:ext>
                  </a:extLst>
                </a:gridCol>
                <a:gridCol w="3118575">
                  <a:extLst>
                    <a:ext uri="{9D8B030D-6E8A-4147-A177-3AD203B41FA5}">
                      <a16:colId xmlns:a16="http://schemas.microsoft.com/office/drawing/2014/main" val="20001"/>
                    </a:ext>
                  </a:extLst>
                </a:gridCol>
                <a:gridCol w="1425155">
                  <a:extLst>
                    <a:ext uri="{9D8B030D-6E8A-4147-A177-3AD203B41FA5}">
                      <a16:colId xmlns:a16="http://schemas.microsoft.com/office/drawing/2014/main" val="20002"/>
                    </a:ext>
                  </a:extLst>
                </a:gridCol>
                <a:gridCol w="3157967">
                  <a:extLst>
                    <a:ext uri="{9D8B030D-6E8A-4147-A177-3AD203B41FA5}">
                      <a16:colId xmlns:a16="http://schemas.microsoft.com/office/drawing/2014/main" val="20003"/>
                    </a:ext>
                  </a:extLst>
                </a:gridCol>
              </a:tblGrid>
              <a:tr h="269492">
                <a:tc>
                  <a:txBody>
                    <a:bodyPr/>
                    <a:lstStyle/>
                    <a:p>
                      <a:pPr algn="l" defTabSz="914400"/>
                      <a:r>
                        <a:rPr sz="1100" b="0" i="0" u="none" dirty="0">
                          <a:solidFill>
                            <a:srgbClr val="000000"/>
                          </a:solidFill>
                          <a:latin typeface="Calibri"/>
                          <a:ea typeface="Calibri"/>
                          <a:cs typeface="Calibri"/>
                        </a:rPr>
                        <a:t>Organisation:</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Demoföretaget</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Organisation:</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Referensdatabas HPI</a:t>
                      </a:r>
                      <a:endParaRPr dirty="0"/>
                    </a:p>
                  </a:txBody>
                  <a:tcPr marL="25400" marR="25400" marT="0" marB="0" horzOverflow="overflow">
                    <a:noFill/>
                  </a:tcPr>
                </a:tc>
                <a:extLst>
                  <a:ext uri="{0D108BD9-81ED-4DB2-BD59-A6C34878D82A}">
                    <a16:rowId xmlns:a16="http://schemas.microsoft.com/office/drawing/2014/main" val="10000"/>
                  </a:ext>
                </a:extLst>
              </a:tr>
              <a:tr h="269492">
                <a:tc>
                  <a:txBody>
                    <a:bodyPr/>
                    <a:lstStyle/>
                    <a:p>
                      <a:pPr algn="l" defTabSz="914400"/>
                      <a:r>
                        <a:rPr sz="1100" b="0" i="0" u="none" dirty="0">
                          <a:solidFill>
                            <a:srgbClr val="000000"/>
                          </a:solidFill>
                          <a:latin typeface="Calibri"/>
                          <a:ea typeface="Calibri"/>
                          <a:cs typeface="Calibri"/>
                        </a:rPr>
                        <a:t>Antal:</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158</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 </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 </a:t>
                      </a:r>
                      <a:endParaRPr dirty="0"/>
                    </a:p>
                  </a:txBody>
                  <a:tcPr marL="25400" marR="25400" marT="0" marB="0" horzOverflow="overflow">
                    <a:noFill/>
                  </a:tcPr>
                </a:tc>
                <a:extLst>
                  <a:ext uri="{0D108BD9-81ED-4DB2-BD59-A6C34878D82A}">
                    <a16:rowId xmlns:a16="http://schemas.microsoft.com/office/drawing/2014/main" val="10001"/>
                  </a:ext>
                </a:extLst>
              </a:tr>
              <a:tr h="269492">
                <a:tc>
                  <a:txBody>
                    <a:bodyPr/>
                    <a:lstStyle/>
                    <a:p>
                      <a:pPr algn="l" defTabSz="914400"/>
                      <a:r>
                        <a:rPr sz="1100" b="0" i="0" u="none" dirty="0">
                          <a:solidFill>
                            <a:srgbClr val="000000"/>
                          </a:solidFill>
                          <a:latin typeface="Calibri"/>
                          <a:ea typeface="Calibri"/>
                          <a:cs typeface="Calibri"/>
                        </a:rPr>
                        <a:t>Datum:</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2022-11-01 - 2022-11-30</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Datum:</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2021-01-01 - 2021-12-31</a:t>
                      </a:r>
                      <a:endParaRPr dirty="0"/>
                    </a:p>
                  </a:txBody>
                  <a:tcPr marL="25400" marR="25400" marT="0" marB="0" horzOverflow="overflow">
                    <a:noFill/>
                  </a:tcPr>
                </a:tc>
                <a:extLst>
                  <a:ext uri="{0D108BD9-81ED-4DB2-BD59-A6C34878D82A}">
                    <a16:rowId xmlns:a16="http://schemas.microsoft.com/office/drawing/2014/main" val="10002"/>
                  </a:ext>
                </a:extLst>
              </a:tr>
              <a:tr h="269492">
                <a:tc>
                  <a:txBody>
                    <a:bodyPr/>
                    <a:lstStyle/>
                    <a:p>
                      <a:pPr algn="l" defTabSz="914400"/>
                      <a:r>
                        <a:rPr sz="1100" b="0" i="0" u="none" dirty="0">
                          <a:solidFill>
                            <a:srgbClr val="000000"/>
                          </a:solidFill>
                          <a:latin typeface="Calibri"/>
                          <a:ea typeface="Calibri"/>
                          <a:cs typeface="Calibri"/>
                        </a:rPr>
                        <a:t>Urval:</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 </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Jämförelseurval:</a:t>
                      </a:r>
                      <a:endParaRPr dirty="0"/>
                    </a:p>
                  </a:txBody>
                  <a:tcPr marL="25400" marR="25400" marT="0" marB="0" horzOverflow="overflow">
                    <a:noFill/>
                  </a:tcPr>
                </a:tc>
                <a:tc>
                  <a:txBody>
                    <a:bodyPr/>
                    <a:lstStyle/>
                    <a:p>
                      <a:pPr algn="l" defTabSz="914400"/>
                      <a:r>
                        <a:rPr sz="1100" b="0" i="0" u="none" dirty="0">
                          <a:solidFill>
                            <a:srgbClr val="000000"/>
                          </a:solidFill>
                          <a:latin typeface="Calibri"/>
                          <a:ea typeface="Calibri"/>
                          <a:cs typeface="Calibri"/>
                        </a:rPr>
                        <a:t>HPI Referensdata</a:t>
                      </a:r>
                      <a:endParaRPr dirty="0"/>
                    </a:p>
                  </a:txBody>
                  <a:tcPr marL="25400" marR="25400" marT="0" marB="0" horzOverflow="overflow">
                    <a:noFill/>
                  </a:tcPr>
                </a:tc>
                <a:extLst>
                  <a:ext uri="{0D108BD9-81ED-4DB2-BD59-A6C34878D82A}">
                    <a16:rowId xmlns:a16="http://schemas.microsoft.com/office/drawing/2014/main" val="10003"/>
                  </a:ext>
                </a:extLst>
              </a:tr>
            </a:tbl>
          </a:graphicData>
        </a:graphic>
      </p:graphicFrame>
      <p:sp>
        <p:nvSpPr>
          <p:cNvPr id="5" name="TextBox5"/>
          <p:cNvSpPr txBox="1">
            <a:spLocks noChangeArrowheads="1"/>
          </p:cNvSpPr>
          <p:nvPr/>
        </p:nvSpPr>
        <p:spPr bwMode="white">
          <a:xfrm>
            <a:off x="335331" y="3012108"/>
            <a:ext cx="5801221" cy="209582"/>
          </a:xfrm>
          <a:prstGeom prst="rect">
            <a:avLst/>
          </a:prstGeom>
          <a:ln>
            <a:headEnd type="none"/>
            <a:tailEnd type="none"/>
          </a:ln>
        </p:spPr>
        <p:txBody>
          <a:bodyPr wrap="square" lIns="25400" tIns="0" rIns="25400" bIns="0" anchor="t">
            <a:spAutoFit/>
          </a:bodyPr>
          <a:lstStyle/>
          <a:p>
            <a:pPr algn="l" defTabSz="914400"/>
            <a:r>
              <a:rPr sz="1100" b="0" i="0" u="none" dirty="0">
                <a:solidFill>
                  <a:srgbClr val="000000"/>
                </a:solidFill>
                <a:latin typeface="Calibri"/>
                <a:ea typeface="Calibri"/>
                <a:cs typeface="Calibri"/>
              </a:rPr>
              <a:t> </a:t>
            </a:r>
          </a:p>
        </p:txBody>
      </p:sp>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Urval och rapport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235297" y="1901798"/>
            <a:ext cx="9176579" cy="4736045"/>
          </a:xfrm>
          <a:prstGeom prst="rect">
            <a:avLst/>
          </a:prstGeom>
          <a:ln>
            <a:headEnd type="none"/>
            <a:tailEnd type="none"/>
          </a:ln>
        </p:spPr>
      </p:pic>
      <p:sp>
        <p:nvSpPr>
          <p:cNvPr id="5" name="TextBox5"/>
          <p:cNvSpPr txBox="1">
            <a:spLocks noChangeArrowheads="1"/>
          </p:cNvSpPr>
          <p:nvPr/>
        </p:nvSpPr>
        <p:spPr bwMode="white">
          <a:xfrm>
            <a:off x="4081254" y="5946530"/>
            <a:ext cx="8123385"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 / 1 % av deltagarna är gröna inom alla tre områden.</a:t>
            </a:r>
          </a:p>
        </p:txBody>
      </p:sp>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Kost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39700" y="1714500"/>
            <a:ext cx="4298103" cy="4200861"/>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5461000" y="1714500"/>
            <a:ext cx="4298103" cy="4200861"/>
          </a:xfrm>
          <a:prstGeom prst="rect">
            <a:avLst/>
          </a:prstGeom>
          <a:ln>
            <a:headEnd type="none"/>
            <a:tailEnd type="none"/>
          </a:ln>
        </p:spPr>
      </p:pic>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Alkohol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Tobak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39700" y="1714500"/>
            <a:ext cx="4298103" cy="4200861"/>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5461000" y="1714500"/>
            <a:ext cx="4298103" cy="4200861"/>
          </a:xfrm>
          <a:prstGeom prst="rect">
            <a:avLst/>
          </a:prstGeom>
          <a:ln>
            <a:headEnd type="none"/>
            <a:tailEnd type="none"/>
          </a:ln>
        </p:spPr>
      </p:pic>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BMI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39700" y="1714500"/>
            <a:ext cx="4298103" cy="4200861"/>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5461000" y="1714500"/>
            <a:ext cx="4298103" cy="4200861"/>
          </a:xfrm>
          <a:prstGeom prst="rect">
            <a:avLst/>
          </a:prstGeom>
          <a:ln>
            <a:headEnd type="none"/>
            <a:tailEnd type="none"/>
          </a:ln>
        </p:spPr>
      </p:pic>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Midjeomfång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39700" y="1714500"/>
            <a:ext cx="4298103" cy="4200861"/>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5461000" y="1714500"/>
            <a:ext cx="4298103" cy="4200861"/>
          </a:xfrm>
          <a:prstGeom prst="rect">
            <a:avLst/>
          </a:prstGeom>
          <a:ln>
            <a:headEnd type="none"/>
            <a:tailEnd type="none"/>
          </a:ln>
        </p:spPr>
      </p:pic>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Uppmätt blodtryck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Spelvanor</a:t>
            </a:r>
          </a:p>
        </p:txBody>
      </p:sp>
      <p:sp>
        <p:nvSpPr>
          <p:cNvPr id="6" name="TextBox6"/>
          <p:cNvSpPr txBox="1">
            <a:spLocks noChangeArrowheads="1"/>
          </p:cNvSpPr>
          <p:nvPr/>
        </p:nvSpPr>
        <p:spPr bwMode="white">
          <a:xfrm>
            <a:off x="838327" y="2614881"/>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Riskfyllt spelande</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(63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17660" y="1325496"/>
            <a:ext cx="7647150" cy="4610988"/>
          </a:xfrm>
          <a:prstGeom prst="rect">
            <a:avLst/>
          </a:prstGeom>
          <a:ln>
            <a:headEnd type="none"/>
            <a:tailEnd type="none"/>
          </a:ln>
        </p:spPr>
      </p:pic>
      <p:sp>
        <p:nvSpPr>
          <p:cNvPr id="5" name="TextBox5"/>
          <p:cNvSpPr txBox="1">
            <a:spLocks noChangeArrowheads="1"/>
          </p:cNvSpPr>
          <p:nvPr/>
        </p:nvSpPr>
        <p:spPr bwMode="white">
          <a:xfrm>
            <a:off x="1722761"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38% / 45%</a:t>
            </a:r>
          </a:p>
        </p:txBody>
      </p:sp>
      <p:sp>
        <p:nvSpPr>
          <p:cNvPr id="6" name="TextBox6"/>
          <p:cNvSpPr txBox="1">
            <a:spLocks noChangeArrowheads="1"/>
          </p:cNvSpPr>
          <p:nvPr/>
        </p:nvSpPr>
        <p:spPr bwMode="white">
          <a:xfrm>
            <a:off x="3196819"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26% / 34%</a:t>
            </a:r>
          </a:p>
        </p:txBody>
      </p:sp>
      <p:sp>
        <p:nvSpPr>
          <p:cNvPr id="7" name="TextBox7"/>
          <p:cNvSpPr txBox="1">
            <a:spLocks noChangeArrowheads="1"/>
          </p:cNvSpPr>
          <p:nvPr/>
        </p:nvSpPr>
        <p:spPr bwMode="white">
          <a:xfrm>
            <a:off x="4611914"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34% / 39%</a:t>
            </a:r>
          </a:p>
        </p:txBody>
      </p:sp>
      <p:sp>
        <p:nvSpPr>
          <p:cNvPr id="8" name="TextBox8"/>
          <p:cNvSpPr txBox="1">
            <a:spLocks noChangeArrowheads="1"/>
          </p:cNvSpPr>
          <p:nvPr/>
        </p:nvSpPr>
        <p:spPr bwMode="white">
          <a:xfrm>
            <a:off x="6085972"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22% / 26%</a:t>
            </a:r>
          </a:p>
        </p:txBody>
      </p:sp>
      <p:sp>
        <p:nvSpPr>
          <p:cNvPr id="9" name="TextBox9"/>
          <p:cNvSpPr txBox="1">
            <a:spLocks noChangeArrowheads="1"/>
          </p:cNvSpPr>
          <p:nvPr/>
        </p:nvSpPr>
        <p:spPr bwMode="white">
          <a:xfrm>
            <a:off x="7501067"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34% / 23%</a:t>
            </a:r>
          </a:p>
        </p:txBody>
      </p:sp>
      <p:sp>
        <p:nvSpPr>
          <p:cNvPr id="10" name="TextBox10"/>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Andel med värk eller smärta senaste månaden</a:t>
            </a:r>
          </a:p>
        </p:txBody>
      </p:sp>
      <p:sp>
        <p:nvSpPr>
          <p:cNvPr id="11" name="TextBox11"/>
          <p:cNvSpPr txBox="1">
            <a:spLocks noChangeArrowheads="1"/>
          </p:cNvSpPr>
          <p:nvPr/>
        </p:nvSpPr>
        <p:spPr bwMode="white">
          <a:xfrm>
            <a:off x="1427950" y="5831121"/>
            <a:ext cx="8123385"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1" i="0" dirty="0">
                <a:solidFill>
                  <a:srgbClr val="000000"/>
                </a:solidFill>
                <a:latin typeface="Calibri"/>
                <a:ea typeface="Calibri"/>
                <a:cs typeface="Calibri"/>
              </a:rPr>
              <a:t>Andel som anger att besvären orsakats/förvärrats av arbetet: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17660" y="1325496"/>
            <a:ext cx="7647150" cy="4610988"/>
          </a:xfrm>
          <a:prstGeom prst="rect">
            <a:avLst/>
          </a:prstGeom>
          <a:ln>
            <a:headEnd type="none"/>
            <a:tailEnd type="none"/>
          </a:ln>
        </p:spPr>
      </p:pic>
      <p:sp>
        <p:nvSpPr>
          <p:cNvPr id="5" name="TextBox5"/>
          <p:cNvSpPr txBox="1">
            <a:spLocks noChangeArrowheads="1"/>
          </p:cNvSpPr>
          <p:nvPr/>
        </p:nvSpPr>
        <p:spPr bwMode="white">
          <a:xfrm>
            <a:off x="1663799"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16% / 18%</a:t>
            </a:r>
          </a:p>
        </p:txBody>
      </p:sp>
      <p:sp>
        <p:nvSpPr>
          <p:cNvPr id="6" name="TextBox6"/>
          <p:cNvSpPr txBox="1">
            <a:spLocks noChangeArrowheads="1"/>
          </p:cNvSpPr>
          <p:nvPr/>
        </p:nvSpPr>
        <p:spPr bwMode="white">
          <a:xfrm>
            <a:off x="2843045"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16% / 10%</a:t>
            </a:r>
          </a:p>
        </p:txBody>
      </p:sp>
      <p:sp>
        <p:nvSpPr>
          <p:cNvPr id="7" name="TextBox7"/>
          <p:cNvSpPr txBox="1">
            <a:spLocks noChangeArrowheads="1"/>
          </p:cNvSpPr>
          <p:nvPr/>
        </p:nvSpPr>
        <p:spPr bwMode="white">
          <a:xfrm>
            <a:off x="4022291"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19% / 14%</a:t>
            </a:r>
          </a:p>
        </p:txBody>
      </p:sp>
      <p:sp>
        <p:nvSpPr>
          <p:cNvPr id="8" name="TextBox8"/>
          <p:cNvSpPr txBox="1">
            <a:spLocks noChangeArrowheads="1"/>
          </p:cNvSpPr>
          <p:nvPr/>
        </p:nvSpPr>
        <p:spPr bwMode="white">
          <a:xfrm>
            <a:off x="5201537"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19% / 27%</a:t>
            </a:r>
          </a:p>
        </p:txBody>
      </p:sp>
      <p:sp>
        <p:nvSpPr>
          <p:cNvPr id="9" name="TextBox9"/>
          <p:cNvSpPr txBox="1">
            <a:spLocks noChangeArrowheads="1"/>
          </p:cNvSpPr>
          <p:nvPr/>
        </p:nvSpPr>
        <p:spPr bwMode="white">
          <a:xfrm>
            <a:off x="6380783"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12% / 28%</a:t>
            </a:r>
          </a:p>
        </p:txBody>
      </p:sp>
      <p:sp>
        <p:nvSpPr>
          <p:cNvPr id="10" name="TextBox10"/>
          <p:cNvSpPr txBox="1">
            <a:spLocks noChangeArrowheads="1"/>
          </p:cNvSpPr>
          <p:nvPr/>
        </p:nvSpPr>
        <p:spPr bwMode="white">
          <a:xfrm>
            <a:off x="7560030" y="6061940"/>
            <a:ext cx="83832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17% / 13%</a:t>
            </a:r>
          </a:p>
        </p:txBody>
      </p:sp>
      <p:sp>
        <p:nvSpPr>
          <p:cNvPr id="11" name="TextBox11"/>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Andel med symptom den senaste månaden</a:t>
            </a:r>
          </a:p>
        </p:txBody>
      </p:sp>
      <p:sp>
        <p:nvSpPr>
          <p:cNvPr id="12" name="TextBox12"/>
          <p:cNvSpPr txBox="1">
            <a:spLocks noChangeArrowheads="1"/>
          </p:cNvSpPr>
          <p:nvPr/>
        </p:nvSpPr>
        <p:spPr bwMode="white">
          <a:xfrm>
            <a:off x="1427950" y="5831121"/>
            <a:ext cx="8123385"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1" i="0" dirty="0">
                <a:solidFill>
                  <a:srgbClr val="000000"/>
                </a:solidFill>
                <a:latin typeface="Calibri"/>
                <a:ea typeface="Calibri"/>
                <a:cs typeface="Calibri"/>
              </a:rPr>
              <a:t>Andel som anger att besvären orsakats/förvärrats av arbetet: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Stress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17660" y="1844168"/>
            <a:ext cx="7647150" cy="3745966"/>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Ålders- och könsfördelning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235297" y="1901798"/>
            <a:ext cx="9176579" cy="4736045"/>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Återhämtning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Återhämtning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235297" y="1901798"/>
            <a:ext cx="9176579" cy="4736045"/>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Psykiskt välbefinnande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9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9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Socialt stöd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235297" y="1901798"/>
            <a:ext cx="9176579" cy="4736045"/>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Min arbetssitutation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70594" y="1844168"/>
            <a:ext cx="4117696" cy="4034118"/>
          </a:xfrm>
          <a:prstGeom prst="rect">
            <a:avLst/>
          </a:prstGeom>
          <a:ln>
            <a:headEnd type="none"/>
            <a:tailEnd type="none"/>
          </a:ln>
        </p:spPr>
      </p:pic>
      <p:sp>
        <p:nvSpPr>
          <p:cNvPr id="5" name="TextBox5"/>
          <p:cNvSpPr txBox="1">
            <a:spLocks noChangeArrowheads="1"/>
          </p:cNvSpPr>
          <p:nvPr/>
        </p:nvSpPr>
        <p:spPr bwMode="white">
          <a:xfrm>
            <a:off x="1074176" y="6061940"/>
            <a:ext cx="3353307"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79 / 85 % har inte upplevt kränkning eller hot.</a:t>
            </a:r>
          </a:p>
        </p:txBody>
      </p:sp>
      <p:pic>
        <p:nvPicPr>
          <p:cNvPr id="6" name="Picture 6"/>
          <p:cNvPicPr>
            <a:picLocks noChangeAspect="1"/>
          </p:cNvPicPr>
          <p:nvPr/>
        </p:nvPicPr>
        <p:blipFill>
          <a:blip r:embed="rId4">
            <a:lum/>
          </a:blip>
          <a:srcRect/>
          <a:stretch>
            <a:fillRect/>
          </a:stretch>
        </p:blipFill>
        <p:spPr bwMode="white">
          <a:xfrm>
            <a:off x="5176532" y="1602121"/>
            <a:ext cx="4117696" cy="4034118"/>
          </a:xfrm>
          <a:prstGeom prst="rect">
            <a:avLst/>
          </a:prstGeom>
          <a:ln>
            <a:headEnd type="none"/>
            <a:tailEnd type="none"/>
          </a:ln>
        </p:spPr>
      </p:pic>
      <p:graphicFrame>
        <p:nvGraphicFramePr>
          <p:cNvPr id="7" name="Table 7"/>
          <p:cNvGraphicFramePr/>
          <p:nvPr/>
        </p:nvGraphicFramePr>
        <p:xfrm>
          <a:off x="3727480" y="2138013"/>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graphicFrame>
        <p:nvGraphicFramePr>
          <p:cNvPr id="8" name="Table 8"/>
          <p:cNvGraphicFramePr/>
          <p:nvPr/>
        </p:nvGraphicFramePr>
        <p:xfrm>
          <a:off x="8444464" y="2138013"/>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9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9" name="TextBox9"/>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Kränkning och hot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235297" y="1901798"/>
            <a:ext cx="9176579" cy="4736045"/>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Säkerhetskultur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Ergonomi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90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83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Kontorsarbete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90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61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Arbete hemifrån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Upplevd hälsa</a:t>
            </a:r>
          </a:p>
        </p:txBody>
      </p:sp>
      <p:sp>
        <p:nvSpPr>
          <p:cNvPr id="6" name="TextBox6"/>
          <p:cNvSpPr txBox="1">
            <a:spLocks noChangeArrowheads="1"/>
          </p:cNvSpPr>
          <p:nvPr/>
        </p:nvSpPr>
        <p:spPr bwMode="white">
          <a:xfrm>
            <a:off x="838327" y="2614881"/>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Jag upplever att min hälsa till kropp och själ är…</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235297" y="1901798"/>
            <a:ext cx="9176579" cy="4736045"/>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Organisatorisk och social arbetsmiljö vid hemarbete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Fysiskt belastande moment i arbetet</a:t>
            </a:r>
          </a:p>
        </p:txBody>
      </p:sp>
      <p:sp>
        <p:nvSpPr>
          <p:cNvPr id="6" name="TextBox6"/>
          <p:cNvSpPr txBox="1">
            <a:spLocks noChangeArrowheads="1"/>
          </p:cNvSpPr>
          <p:nvPr/>
        </p:nvSpPr>
        <p:spPr bwMode="white">
          <a:xfrm>
            <a:off x="838327" y="2614881"/>
            <a:ext cx="3772470" cy="1914179"/>
          </a:xfrm>
          <a:prstGeom prst="rect">
            <a:avLst/>
          </a:prstGeom>
          <a:ln>
            <a:headEnd type="none"/>
            <a:tailEnd type="none"/>
          </a:ln>
        </p:spPr>
        <p:txBody>
          <a:bodyPr wrap="square" lIns="50300" rIns="50300">
            <a:spAutoFit/>
          </a:bodyPr>
          <a:lstStyle/>
          <a:p>
            <a:pPr algn="l" defTabSz="914400">
              <a:spcBef>
                <a:spcPts val="0"/>
              </a:spcBef>
              <a:spcAft>
                <a:spcPts val="880"/>
              </a:spcAft>
            </a:pPr>
            <a:r>
              <a:rPr sz="1100" b="0" i="0" dirty="0">
                <a:solidFill>
                  <a:srgbClr val="000000"/>
                </a:solidFill>
                <a:latin typeface="Calibri"/>
                <a:ea typeface="Calibri"/>
                <a:cs typeface="Calibri"/>
              </a:rPr>
              <a:t>Andelen medarbetare som arbetar med minst 1 av nedanstående moment: </a:t>
            </a:r>
          </a:p>
          <a:p>
            <a:pPr indent="283464" algn="l" defTabSz="914400">
              <a:spcBef>
                <a:spcPts val="0"/>
              </a:spcBef>
              <a:spcAft>
                <a:spcPts val="0"/>
              </a:spcAft>
              <a:buChar char="•"/>
            </a:pPr>
            <a:r>
              <a:rPr sz="1100" b="0" i="0" dirty="0">
                <a:solidFill>
                  <a:srgbClr val="000000"/>
                </a:solidFill>
                <a:latin typeface="Calibri"/>
                <a:ea typeface="Calibri"/>
                <a:cs typeface="Calibri"/>
              </a:rPr>
              <a:t>i vriden ställning</a:t>
            </a:r>
          </a:p>
          <a:p>
            <a:pPr indent="283464" algn="l" defTabSz="914400">
              <a:spcBef>
                <a:spcPts val="0"/>
              </a:spcBef>
              <a:spcAft>
                <a:spcPts val="0"/>
              </a:spcAft>
              <a:buChar char="•"/>
            </a:pPr>
            <a:r>
              <a:rPr sz="1100" b="0" i="0" dirty="0">
                <a:solidFill>
                  <a:srgbClr val="000000"/>
                </a:solidFill>
                <a:latin typeface="Calibri"/>
                <a:ea typeface="Calibri"/>
                <a:cs typeface="Calibri"/>
              </a:rPr>
              <a:t>med tunga lyft</a:t>
            </a:r>
          </a:p>
          <a:p>
            <a:pPr indent="283464" algn="l" defTabSz="914400">
              <a:spcBef>
                <a:spcPts val="0"/>
              </a:spcBef>
              <a:spcAft>
                <a:spcPts val="0"/>
              </a:spcAft>
              <a:buChar char="•"/>
            </a:pPr>
            <a:r>
              <a:rPr sz="1100" b="0" i="0" dirty="0">
                <a:solidFill>
                  <a:srgbClr val="000000"/>
                </a:solidFill>
                <a:latin typeface="Calibri"/>
                <a:ea typeface="Calibri"/>
                <a:cs typeface="Calibri"/>
              </a:rPr>
              <a:t>framåtböjd utan att stödja med händer/armar</a:t>
            </a:r>
          </a:p>
          <a:p>
            <a:pPr indent="283464" algn="l" defTabSz="914400">
              <a:spcBef>
                <a:spcPts val="0"/>
              </a:spcBef>
              <a:spcAft>
                <a:spcPts val="0"/>
              </a:spcAft>
              <a:buChar char="•"/>
            </a:pPr>
            <a:r>
              <a:rPr sz="1100" b="0" i="0" dirty="0">
                <a:solidFill>
                  <a:srgbClr val="000000"/>
                </a:solidFill>
                <a:latin typeface="Calibri"/>
                <a:ea typeface="Calibri"/>
                <a:cs typeface="Calibri"/>
              </a:rPr>
              <a:t>med händer upplyfta i höjd med axlarna eller högre</a:t>
            </a:r>
          </a:p>
          <a:p>
            <a:pPr indent="283464" algn="l" defTabSz="914400">
              <a:spcBef>
                <a:spcPts val="0"/>
              </a:spcBef>
              <a:spcAft>
                <a:spcPts val="0"/>
              </a:spcAft>
              <a:buChar char="•"/>
            </a:pPr>
            <a:r>
              <a:rPr sz="1100" b="0" i="0" dirty="0">
                <a:solidFill>
                  <a:srgbClr val="000000"/>
                </a:solidFill>
                <a:latin typeface="Calibri"/>
                <a:ea typeface="Calibri"/>
                <a:cs typeface="Calibri"/>
              </a:rPr>
              <a:t>tar i så att hen blir andfådd</a:t>
            </a:r>
          </a:p>
          <a:p>
            <a:pPr algn="l" defTabSz="914400">
              <a:spcBef>
                <a:spcPts val="0"/>
              </a:spcBef>
              <a:spcAft>
                <a:spcPts val="0"/>
              </a:spcAft>
            </a:pPr>
            <a:endParaRPr sz="1100" b="0" i="0" dirty="0">
              <a:solidFill>
                <a:srgbClr val="000000"/>
              </a:solidFill>
              <a:latin typeface="Calibri"/>
              <a:ea typeface="Calibri"/>
              <a:cs typeface="Calibri"/>
            </a:endParaRPr>
          </a:p>
          <a:p>
            <a:pPr algn="l" defTabSz="914400">
              <a:spcBef>
                <a:spcPts val="0"/>
              </a:spcBef>
              <a:spcAft>
                <a:spcPts val="0"/>
              </a:spcAft>
            </a:pPr>
            <a:r>
              <a:rPr sz="1100" b="0" i="0" dirty="0">
                <a:solidFill>
                  <a:srgbClr val="000000"/>
                </a:solidFill>
                <a:latin typeface="Calibri"/>
                <a:ea typeface="Calibri"/>
                <a:cs typeface="Calibri"/>
              </a:rPr>
              <a:t>Diagrammet visar varje deltagares största exponering av ovanstående</a:t>
            </a:r>
          </a:p>
        </p:txBody>
      </p:sp>
      <p:graphicFrame>
        <p:nvGraphicFramePr>
          <p:cNvPr id="7" name="Table 7"/>
          <p:cNvGraphicFramePr/>
          <p:nvPr/>
        </p:nvGraphicFramePr>
        <p:xfrm>
          <a:off x="7560030" y="1445555"/>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Fysiskt belastande arbete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Fysiskt belastande arbete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Fysiskt belastande arbete</a:t>
            </a:r>
          </a:p>
        </p:txBody>
      </p:sp>
      <p:sp>
        <p:nvSpPr>
          <p:cNvPr id="6" name="TextBox6"/>
          <p:cNvSpPr txBox="1">
            <a:spLocks noChangeArrowheads="1"/>
          </p:cNvSpPr>
          <p:nvPr/>
        </p:nvSpPr>
        <p:spPr bwMode="white">
          <a:xfrm>
            <a:off x="838327" y="2614881"/>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Tar jag i så mkt att jag blir andfådd</a:t>
            </a:r>
          </a:p>
        </p:txBody>
      </p:sp>
      <p:graphicFrame>
        <p:nvGraphicFramePr>
          <p:cNvPr id="7" name="Table 7"/>
          <p:cNvGraphicFramePr/>
          <p:nvPr/>
        </p:nvGraphicFramePr>
        <p:xfrm>
          <a:off x="7560030" y="1445555"/>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Fysisk arbetsmiljö - Handintensivt arbete</a:t>
            </a:r>
          </a:p>
        </p:txBody>
      </p:sp>
      <p:sp>
        <p:nvSpPr>
          <p:cNvPr id="6" name="TextBox6"/>
          <p:cNvSpPr txBox="1">
            <a:spLocks noChangeArrowheads="1"/>
          </p:cNvSpPr>
          <p:nvPr/>
        </p:nvSpPr>
        <p:spPr bwMode="white">
          <a:xfrm>
            <a:off x="838327" y="2614881"/>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Jag har arbetsuppgifter som innebär upprepade, snabba handledsrörelser (tex paketering eller montagearbete)</a:t>
            </a:r>
          </a:p>
        </p:txBody>
      </p:sp>
      <p:graphicFrame>
        <p:nvGraphicFramePr>
          <p:cNvPr id="7" name="Table 7"/>
          <p:cNvGraphicFramePr/>
          <p:nvPr/>
        </p:nvGraphicFramePr>
        <p:xfrm>
          <a:off x="7560030" y="1445555"/>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17660" y="1152605"/>
            <a:ext cx="7647150" cy="4610988"/>
          </a:xfrm>
          <a:prstGeom prst="rect">
            <a:avLst/>
          </a:prstGeom>
          <a:ln>
            <a:headEnd type="none"/>
            <a:tailEnd type="none"/>
          </a:ln>
        </p:spPr>
      </p:pic>
      <p:sp>
        <p:nvSpPr>
          <p:cNvPr id="5" name="TextBox5"/>
          <p:cNvSpPr txBox="1">
            <a:spLocks noChangeArrowheads="1"/>
          </p:cNvSpPr>
          <p:nvPr/>
        </p:nvSpPr>
        <p:spPr bwMode="white">
          <a:xfrm>
            <a:off x="3491631" y="5946530"/>
            <a:ext cx="8123385"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47 / 34 % utsätts inte för någon av ovanstående faktorer</a:t>
            </a:r>
          </a:p>
        </p:txBody>
      </p:sp>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Fysisk arbetsmiljö - yttre faktorer</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Fysisk arbetsmiljö - Buller</a:t>
            </a:r>
          </a:p>
        </p:txBody>
      </p:sp>
      <p:sp>
        <p:nvSpPr>
          <p:cNvPr id="6" name="TextBox6"/>
          <p:cNvSpPr txBox="1">
            <a:spLocks noChangeArrowheads="1"/>
          </p:cNvSpPr>
          <p:nvPr/>
        </p:nvSpPr>
        <p:spPr bwMode="white">
          <a:xfrm>
            <a:off x="838327" y="2614881"/>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Jag utsätts i mitt arbete för buller, som är så högt att man inte kan samtala i normal samtalston</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11770" y="1728908"/>
            <a:ext cx="4235345" cy="4149378"/>
          </a:xfrm>
          <a:prstGeom prst="rect">
            <a:avLst/>
          </a:prstGeom>
          <a:ln>
            <a:headEnd type="none"/>
            <a:tailEnd type="none"/>
          </a:ln>
        </p:spPr>
      </p:pic>
      <p:graphicFrame>
        <p:nvGraphicFramePr>
          <p:cNvPr id="5" name="Table 5"/>
          <p:cNvGraphicFramePr/>
          <p:nvPr/>
        </p:nvGraphicFramePr>
        <p:xfrm>
          <a:off x="384540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4">
            <a:lum/>
          </a:blip>
          <a:srcRect/>
          <a:stretch>
            <a:fillRect/>
          </a:stretch>
        </p:blipFill>
        <p:spPr bwMode="white">
          <a:xfrm>
            <a:off x="5235356" y="1728908"/>
            <a:ext cx="4235345" cy="4149378"/>
          </a:xfrm>
          <a:prstGeom prst="rect">
            <a:avLst/>
          </a:prstGeom>
          <a:ln>
            <a:headEnd type="none"/>
            <a:tailEnd type="none"/>
          </a:ln>
        </p:spPr>
      </p:pic>
      <p:graphicFrame>
        <p:nvGraphicFramePr>
          <p:cNvPr id="7" name="Table 7"/>
          <p:cNvGraphicFramePr/>
          <p:nvPr/>
        </p:nvGraphicFramePr>
        <p:xfrm>
          <a:off x="8444464" y="2311127"/>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r>
                        <a:rPr sz="800" b="0" i="0" u="none" dirty="0">
                          <a:solidFill>
                            <a:srgbClr val="000000"/>
                          </a:solidFill>
                          <a:latin typeface="Segoe UI"/>
                          <a:ea typeface="Segoe UI"/>
                          <a:cs typeface="Segoe UI"/>
                        </a:rPr>
                        <a:t>77 svar</a:t>
                      </a:r>
                      <a:endParaRPr dirty="0"/>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Fysisk arbetsmiljö - Vibrationer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Symptom på vibrationsskada</a:t>
            </a:r>
          </a:p>
        </p:txBody>
      </p:sp>
      <p:sp>
        <p:nvSpPr>
          <p:cNvPr id="6" name="TextBox6"/>
          <p:cNvSpPr txBox="1">
            <a:spLocks noChangeArrowheads="1"/>
          </p:cNvSpPr>
          <p:nvPr/>
        </p:nvSpPr>
        <p:spPr bwMode="white">
          <a:xfrm>
            <a:off x="838327" y="2614881"/>
            <a:ext cx="3772470" cy="2120966"/>
          </a:xfrm>
          <a:prstGeom prst="rect">
            <a:avLst/>
          </a:prstGeom>
          <a:ln>
            <a:headEnd type="none"/>
            <a:tailEnd type="none"/>
          </a:ln>
        </p:spPr>
        <p:txBody>
          <a:bodyPr wrap="square" lIns="50300" rIns="50300">
            <a:spAutoFit/>
          </a:bodyPr>
          <a:lstStyle/>
          <a:p>
            <a:pPr algn="l" defTabSz="914400">
              <a:spcBef>
                <a:spcPts val="0"/>
              </a:spcBef>
              <a:spcAft>
                <a:spcPts val="880"/>
              </a:spcAft>
            </a:pPr>
            <a:r>
              <a:rPr sz="1100" b="0" i="0" dirty="0">
                <a:solidFill>
                  <a:srgbClr val="000000"/>
                </a:solidFill>
                <a:latin typeface="Calibri"/>
                <a:ea typeface="Calibri"/>
                <a:cs typeface="Calibri"/>
              </a:rPr>
              <a:t>Andel med följande symptom</a:t>
            </a:r>
          </a:p>
          <a:p>
            <a:pPr indent="283464" algn="l" defTabSz="914400">
              <a:spcBef>
                <a:spcPts val="0"/>
              </a:spcBef>
              <a:spcAft>
                <a:spcPts val="0"/>
              </a:spcAft>
              <a:buChar char="•"/>
            </a:pPr>
            <a:r>
              <a:rPr sz="1100" b="0" i="0" dirty="0">
                <a:solidFill>
                  <a:srgbClr val="000000"/>
                </a:solidFill>
                <a:latin typeface="Calibri"/>
                <a:ea typeface="Calibri"/>
                <a:cs typeface="Calibri"/>
              </a:rPr>
              <a:t>vaknar om natten minst en gång i veckan av smärta eller domningar i fingrar / hand</a:t>
            </a:r>
          </a:p>
          <a:p>
            <a:pPr indent="283464" algn="l" defTabSz="914400">
              <a:spcBef>
                <a:spcPts val="0"/>
              </a:spcBef>
              <a:spcAft>
                <a:spcPts val="0"/>
              </a:spcAft>
              <a:buChar char="•"/>
            </a:pPr>
            <a:r>
              <a:rPr sz="1100" b="0" i="0" dirty="0">
                <a:solidFill>
                  <a:srgbClr val="000000"/>
                </a:solidFill>
                <a:latin typeface="Calibri"/>
                <a:ea typeface="Calibri"/>
                <a:cs typeface="Calibri"/>
              </a:rPr>
              <a:t>ett eller flera fingrar vitnar vid fukt eller kyla</a:t>
            </a:r>
          </a:p>
          <a:p>
            <a:pPr indent="283464" algn="l" defTabSz="914400">
              <a:spcBef>
                <a:spcPts val="0"/>
              </a:spcBef>
              <a:spcAft>
                <a:spcPts val="0"/>
              </a:spcAft>
              <a:buChar char="•"/>
            </a:pPr>
            <a:r>
              <a:rPr sz="1100" b="0" i="0" dirty="0">
                <a:solidFill>
                  <a:srgbClr val="000000"/>
                </a:solidFill>
                <a:latin typeface="Calibri"/>
                <a:ea typeface="Calibri"/>
                <a:cs typeface="Calibri"/>
              </a:rPr>
              <a:t>nedsatt förmåga att känna beröring i fingrar / hand</a:t>
            </a:r>
          </a:p>
          <a:p>
            <a:pPr indent="283464" algn="l" defTabSz="914400">
              <a:spcBef>
                <a:spcPts val="0"/>
              </a:spcBef>
              <a:spcAft>
                <a:spcPts val="0"/>
              </a:spcAft>
              <a:buChar char="•"/>
            </a:pPr>
            <a:r>
              <a:rPr sz="1100" b="0" i="0" dirty="0">
                <a:solidFill>
                  <a:srgbClr val="000000"/>
                </a:solidFill>
                <a:latin typeface="Calibri"/>
                <a:ea typeface="Calibri"/>
                <a:cs typeface="Calibri"/>
              </a:rPr>
              <a:t>nedsatt förmåga att känna värme i fingrar / hand</a:t>
            </a:r>
          </a:p>
          <a:p>
            <a:pPr indent="283464" algn="l" defTabSz="914400">
              <a:spcBef>
                <a:spcPts val="0"/>
              </a:spcBef>
              <a:spcAft>
                <a:spcPts val="0"/>
              </a:spcAft>
              <a:buChar char="•"/>
            </a:pPr>
            <a:r>
              <a:rPr sz="1100" b="0" i="0" dirty="0">
                <a:solidFill>
                  <a:srgbClr val="000000"/>
                </a:solidFill>
                <a:latin typeface="Calibri"/>
                <a:ea typeface="Calibri"/>
                <a:cs typeface="Calibri"/>
              </a:rPr>
              <a:t>nedsatt förmåga att känna kyla i fingrar / hand</a:t>
            </a:r>
          </a:p>
          <a:p>
            <a:pPr indent="283464" algn="l" defTabSz="914400">
              <a:spcBef>
                <a:spcPts val="0"/>
              </a:spcBef>
              <a:spcAft>
                <a:spcPts val="0"/>
              </a:spcAft>
              <a:buChar char="•"/>
            </a:pPr>
            <a:r>
              <a:rPr sz="1100" b="0" i="0" dirty="0">
                <a:solidFill>
                  <a:srgbClr val="000000"/>
                </a:solidFill>
                <a:latin typeface="Calibri"/>
                <a:ea typeface="Calibri"/>
                <a:cs typeface="Calibri"/>
              </a:rPr>
              <a:t>nedsatt kraft i fingrar / hand</a:t>
            </a:r>
          </a:p>
          <a:p>
            <a:pPr indent="283464" algn="l" defTabSz="914400">
              <a:spcBef>
                <a:spcPts val="0"/>
              </a:spcBef>
              <a:spcAft>
                <a:spcPts val="0"/>
              </a:spcAft>
              <a:buChar char="•"/>
            </a:pPr>
            <a:r>
              <a:rPr sz="1100" b="0" i="0" dirty="0">
                <a:solidFill>
                  <a:srgbClr val="000000"/>
                </a:solidFill>
                <a:latin typeface="Calibri"/>
                <a:ea typeface="Calibri"/>
                <a:cs typeface="Calibri"/>
              </a:rPr>
              <a:t>domningar / stickningar i fingrar / hand</a:t>
            </a:r>
          </a:p>
          <a:p>
            <a:pPr indent="283464" algn="l" defTabSz="914400">
              <a:spcBef>
                <a:spcPts val="0"/>
              </a:spcBef>
              <a:spcAft>
                <a:spcPts val="0"/>
              </a:spcAft>
              <a:buChar char="•"/>
            </a:pPr>
            <a:r>
              <a:rPr sz="1100" b="0" i="0" dirty="0">
                <a:solidFill>
                  <a:srgbClr val="000000"/>
                </a:solidFill>
                <a:latin typeface="Calibri"/>
                <a:ea typeface="Calibri"/>
                <a:cs typeface="Calibri"/>
              </a:rPr>
              <a:t>smärta när jag blir kall om fingrar/hand</a:t>
            </a:r>
          </a:p>
          <a:p>
            <a:pPr indent="283464" algn="l" defTabSz="914400">
              <a:spcBef>
                <a:spcPts val="0"/>
              </a:spcBef>
              <a:spcAft>
                <a:spcPts val="0"/>
              </a:spcAft>
              <a:buChar char="•"/>
            </a:pPr>
            <a:r>
              <a:rPr sz="1100" b="0" i="0" dirty="0">
                <a:solidFill>
                  <a:srgbClr val="000000"/>
                </a:solidFill>
                <a:latin typeface="Calibri"/>
                <a:ea typeface="Calibri"/>
                <a:cs typeface="Calibri"/>
              </a:rPr>
              <a:t>svårigheter att knäppa knappar</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(23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17660" y="1152605"/>
            <a:ext cx="7647150" cy="4610988"/>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Skattad arbetsförmåga</a:t>
            </a:r>
          </a:p>
        </p:txBody>
      </p:sp>
      <p:sp>
        <p:nvSpPr>
          <p:cNvPr id="6" name="TextBox6"/>
          <p:cNvSpPr txBox="1">
            <a:spLocks noChangeArrowheads="1"/>
          </p:cNvSpPr>
          <p:nvPr/>
        </p:nvSpPr>
        <p:spPr bwMode="white">
          <a:xfrm>
            <a:off x="1427950" y="5946530"/>
            <a:ext cx="8123385"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900" b="0" i="0" dirty="0">
                <a:solidFill>
                  <a:srgbClr val="000000"/>
                </a:solidFill>
                <a:latin typeface="Calibri"/>
                <a:ea typeface="Calibri"/>
                <a:cs typeface="Calibri"/>
              </a:rPr>
              <a:t>Skattad nuvarande arbetsförmåga. 0 innebär att man inte kan arbeta, och 10 betyder att förmågan är som bäst.</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17660" y="1152605"/>
            <a:ext cx="7647150" cy="4610988"/>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Exponering som kan kräva medicinsk kontroll</a:t>
            </a:r>
          </a:p>
        </p:txBody>
      </p:sp>
      <p:sp>
        <p:nvSpPr>
          <p:cNvPr id="6" name="TextBox6"/>
          <p:cNvSpPr txBox="1">
            <a:spLocks noChangeArrowheads="1"/>
          </p:cNvSpPr>
          <p:nvPr/>
        </p:nvSpPr>
        <p:spPr bwMode="white">
          <a:xfrm>
            <a:off x="3491631" y="5946530"/>
            <a:ext cx="8123385"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Medicinska kontroller i arbetslivet AFS 2019:3</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sp>
        <p:nvSpPr>
          <p:cNvPr id="4" name="TextBox4"/>
          <p:cNvSpPr txBox="1">
            <a:spLocks noChangeArrowheads="1"/>
          </p:cNvSpPr>
          <p:nvPr/>
        </p:nvSpPr>
        <p:spPr bwMode="white">
          <a:xfrm>
            <a:off x="838327" y="1676374"/>
            <a:ext cx="7712605" cy="419163"/>
          </a:xfrm>
          <a:prstGeom prst="rect">
            <a:avLst/>
          </a:prstGeom>
          <a:ln>
            <a:headEnd type="none"/>
            <a:tailEnd type="none"/>
          </a:ln>
        </p:spPr>
        <p:txBody>
          <a:bodyPr wrap="square" lIns="0" tIns="0" rIns="0" bIns="0" anchor="t">
            <a:spAutoFit/>
          </a:bodyPr>
          <a:lstStyle/>
          <a:p>
            <a:pPr algn="l" defTabSz="914400"/>
            <a:r>
              <a:rPr sz="2100" b="1" i="0" u="none" dirty="0">
                <a:solidFill>
                  <a:srgbClr val="000000"/>
                </a:solidFill>
                <a:latin typeface="Calibri"/>
                <a:ea typeface="Calibri"/>
                <a:cs typeface="Calibri"/>
              </a:rPr>
              <a:t>Kommentarer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117660" y="1152605"/>
            <a:ext cx="7647150" cy="4610988"/>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Systematiskt arbetsmiljöarbete</a:t>
            </a:r>
          </a:p>
        </p:txBody>
      </p:sp>
      <p:sp>
        <p:nvSpPr>
          <p:cNvPr id="6" name="TextBox6"/>
          <p:cNvSpPr txBox="1">
            <a:spLocks noChangeArrowheads="1"/>
          </p:cNvSpPr>
          <p:nvPr/>
        </p:nvSpPr>
        <p:spPr bwMode="white">
          <a:xfrm>
            <a:off x="1486912" y="5946530"/>
            <a:ext cx="6874279"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900" b="0" i="0" dirty="0">
                <a:solidFill>
                  <a:srgbClr val="000000"/>
                </a:solidFill>
                <a:latin typeface="Calibri"/>
                <a:ea typeface="Calibri"/>
                <a:cs typeface="Calibri"/>
              </a:rPr>
              <a:t>Jag upplever att man inom vår organisation har tillräckligt fokus på arbetsmiljöfrågor. 0 betyder otillräckligt med fokus på arbetsmiljöfrågor, 10 betyder fullt tillräckligt med fokus på arbetsmiljöfrågor.</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Motion/träning</a:t>
            </a:r>
          </a:p>
        </p:txBody>
      </p:sp>
      <p:sp>
        <p:nvSpPr>
          <p:cNvPr id="6" name="TextBox6"/>
          <p:cNvSpPr txBox="1">
            <a:spLocks noChangeArrowheads="1"/>
          </p:cNvSpPr>
          <p:nvPr/>
        </p:nvSpPr>
        <p:spPr bwMode="white">
          <a:xfrm>
            <a:off x="838327" y="2614881"/>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Gånger i veckan</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1411781" y="1728908"/>
            <a:ext cx="2352969" cy="2305210"/>
          </a:xfrm>
          <a:prstGeom prst="rect">
            <a:avLst/>
          </a:prstGeom>
          <a:ln>
            <a:headEnd type="none"/>
            <a:tailEnd type="none"/>
          </a:ln>
        </p:spPr>
      </p:pic>
      <p:pic>
        <p:nvPicPr>
          <p:cNvPr id="6" name="Picture 6"/>
          <p:cNvPicPr>
            <a:picLocks noChangeAspect="1"/>
          </p:cNvPicPr>
          <p:nvPr/>
        </p:nvPicPr>
        <p:blipFill>
          <a:blip r:embed="rId5">
            <a:lum/>
          </a:blip>
          <a:srcRect/>
          <a:stretch>
            <a:fillRect/>
          </a:stretch>
        </p:blipFill>
        <p:spPr bwMode="white">
          <a:xfrm>
            <a:off x="1411781" y="4149378"/>
            <a:ext cx="2352969" cy="2305210"/>
          </a:xfrm>
          <a:prstGeom prst="rect">
            <a:avLst/>
          </a:prstGeom>
          <a:ln>
            <a:headEnd type="none"/>
            <a:tailEnd type="none"/>
          </a:ln>
        </p:spPr>
      </p:pic>
      <p:sp>
        <p:nvSpPr>
          <p:cNvPr id="7" name="TextBox7"/>
          <p:cNvSpPr txBox="1">
            <a:spLocks noChangeArrowheads="1"/>
          </p:cNvSpPr>
          <p:nvPr/>
        </p:nvSpPr>
        <p:spPr bwMode="white">
          <a:xfrm>
            <a:off x="4812386" y="3915321"/>
            <a:ext cx="603595" cy="335331"/>
          </a:xfrm>
          <a:prstGeom prst="rect">
            <a:avLst/>
          </a:prstGeom>
          <a:ln>
            <a:headEnd type="none"/>
            <a:tailEnd type="none"/>
          </a:ln>
        </p:spPr>
        <p:txBody>
          <a:bodyPr wrap="square" lIns="0" tIns="0" rIns="0" bIns="0" anchor="t">
            <a:spAutoFit/>
          </a:bodyPr>
          <a:lstStyle/>
          <a:p>
            <a:pPr algn="ctr" defTabSz="914400"/>
            <a:r>
              <a:rPr sz="1900" b="1" i="0" u="none" dirty="0">
                <a:solidFill>
                  <a:srgbClr val="FF0000"/>
                </a:solidFill>
                <a:latin typeface="Calibri"/>
                <a:ea typeface="Calibri"/>
                <a:cs typeface="Calibri"/>
              </a:rPr>
              <a:t>32%</a:t>
            </a:r>
          </a:p>
        </p:txBody>
      </p:sp>
      <p:sp>
        <p:nvSpPr>
          <p:cNvPr id="8" name="TextBox8"/>
          <p:cNvSpPr txBox="1">
            <a:spLocks noChangeArrowheads="1"/>
          </p:cNvSpPr>
          <p:nvPr/>
        </p:nvSpPr>
        <p:spPr bwMode="white">
          <a:xfrm>
            <a:off x="4812386" y="4169222"/>
            <a:ext cx="603595" cy="234731"/>
          </a:xfrm>
          <a:prstGeom prst="rect">
            <a:avLst/>
          </a:prstGeom>
          <a:ln>
            <a:headEnd type="none"/>
            <a:tailEnd type="none"/>
          </a:ln>
        </p:spPr>
        <p:txBody>
          <a:bodyPr wrap="square" lIns="0" tIns="0" rIns="0" bIns="0" anchor="t">
            <a:spAutoFit/>
          </a:bodyPr>
          <a:lstStyle/>
          <a:p>
            <a:pPr algn="ctr" defTabSz="914400"/>
            <a:r>
              <a:rPr sz="900" b="0" i="0" u="none" dirty="0">
                <a:solidFill>
                  <a:srgbClr val="FF0000"/>
                </a:solidFill>
                <a:latin typeface="Calibri"/>
                <a:ea typeface="Calibri"/>
                <a:cs typeface="Calibri"/>
              </a:rPr>
              <a:t>0 min/v</a:t>
            </a:r>
          </a:p>
        </p:txBody>
      </p:sp>
      <p:sp>
        <p:nvSpPr>
          <p:cNvPr id="9" name="TextBox9"/>
          <p:cNvSpPr txBox="1">
            <a:spLocks noChangeArrowheads="1"/>
          </p:cNvSpPr>
          <p:nvPr/>
        </p:nvSpPr>
        <p:spPr bwMode="white">
          <a:xfrm>
            <a:off x="4812386" y="4353878"/>
            <a:ext cx="603595" cy="234731"/>
          </a:xfrm>
          <a:prstGeom prst="rect">
            <a:avLst/>
          </a:prstGeom>
          <a:ln>
            <a:headEnd type="none"/>
            <a:tailEnd type="none"/>
          </a:ln>
        </p:spPr>
        <p:txBody>
          <a:bodyPr wrap="square" lIns="0" tIns="0" rIns="0" bIns="0" anchor="t">
            <a:spAutoFit/>
          </a:bodyPr>
          <a:lstStyle/>
          <a:p>
            <a:pPr algn="ctr" defTabSz="914400"/>
            <a:r>
              <a:rPr sz="900" b="0" i="0" u="none" dirty="0">
                <a:solidFill>
                  <a:srgbClr val="FF0000"/>
                </a:solidFill>
                <a:latin typeface="Calibri"/>
                <a:ea typeface="Calibri"/>
                <a:cs typeface="Calibri"/>
              </a:rPr>
              <a:t>(28%)</a:t>
            </a:r>
          </a:p>
        </p:txBody>
      </p:sp>
      <p:sp>
        <p:nvSpPr>
          <p:cNvPr id="10" name="TextBox10"/>
          <p:cNvSpPr txBox="1">
            <a:spLocks noChangeArrowheads="1"/>
          </p:cNvSpPr>
          <p:nvPr/>
        </p:nvSpPr>
        <p:spPr bwMode="white">
          <a:xfrm>
            <a:off x="5555311" y="3522928"/>
            <a:ext cx="586829" cy="335331"/>
          </a:xfrm>
          <a:prstGeom prst="rect">
            <a:avLst/>
          </a:prstGeom>
          <a:ln>
            <a:headEnd type="none"/>
            <a:tailEnd type="none"/>
          </a:ln>
        </p:spPr>
        <p:txBody>
          <a:bodyPr wrap="square" lIns="0" tIns="0" rIns="0" bIns="0" anchor="t">
            <a:spAutoFit/>
          </a:bodyPr>
          <a:lstStyle/>
          <a:p>
            <a:pPr algn="r" defTabSz="914400"/>
            <a:r>
              <a:rPr sz="1900" b="1" i="0" u="none" dirty="0">
                <a:solidFill>
                  <a:srgbClr val="000000"/>
                </a:solidFill>
                <a:latin typeface="Calibri"/>
                <a:ea typeface="Calibri"/>
                <a:cs typeface="Calibri"/>
              </a:rPr>
              <a:t>6%</a:t>
            </a:r>
          </a:p>
        </p:txBody>
      </p:sp>
      <p:sp>
        <p:nvSpPr>
          <p:cNvPr id="11" name="TextBox11"/>
          <p:cNvSpPr txBox="1">
            <a:spLocks noChangeArrowheads="1"/>
          </p:cNvSpPr>
          <p:nvPr/>
        </p:nvSpPr>
        <p:spPr bwMode="white">
          <a:xfrm>
            <a:off x="6168519" y="3615256"/>
            <a:ext cx="419163" cy="251498"/>
          </a:xfrm>
          <a:prstGeom prst="rect">
            <a:avLst/>
          </a:prstGeom>
          <a:ln>
            <a:headEnd type="none"/>
            <a:tailEnd type="none"/>
          </a:ln>
        </p:spPr>
        <p:txBody>
          <a:bodyPr wrap="square" lIns="0" tIns="0" rIns="0" bIns="0" anchor="t">
            <a:spAutoFit/>
          </a:bodyPr>
          <a:lstStyle/>
          <a:p>
            <a:pPr algn="l" defTabSz="914400"/>
            <a:r>
              <a:rPr sz="900" b="0" i="0" u="none" dirty="0">
                <a:solidFill>
                  <a:srgbClr val="000000"/>
                </a:solidFill>
                <a:latin typeface="Calibri"/>
                <a:ea typeface="Calibri"/>
                <a:cs typeface="Calibri"/>
              </a:rPr>
              <a:t>(4%)</a:t>
            </a:r>
          </a:p>
        </p:txBody>
      </p:sp>
      <p:sp>
        <p:nvSpPr>
          <p:cNvPr id="12" name="TextBox12"/>
          <p:cNvSpPr txBox="1">
            <a:spLocks noChangeArrowheads="1"/>
          </p:cNvSpPr>
          <p:nvPr/>
        </p:nvSpPr>
        <p:spPr bwMode="white">
          <a:xfrm>
            <a:off x="6380783" y="3211322"/>
            <a:ext cx="586829" cy="335331"/>
          </a:xfrm>
          <a:prstGeom prst="rect">
            <a:avLst/>
          </a:prstGeom>
          <a:ln>
            <a:headEnd type="none"/>
            <a:tailEnd type="none"/>
          </a:ln>
        </p:spPr>
        <p:txBody>
          <a:bodyPr wrap="square" lIns="0" tIns="0" rIns="0" bIns="0" anchor="t">
            <a:spAutoFit/>
          </a:bodyPr>
          <a:lstStyle/>
          <a:p>
            <a:pPr algn="r" defTabSz="914400"/>
            <a:r>
              <a:rPr sz="1900" b="1" i="0" u="none" dirty="0">
                <a:solidFill>
                  <a:srgbClr val="000000"/>
                </a:solidFill>
                <a:latin typeface="Calibri"/>
                <a:ea typeface="Calibri"/>
                <a:cs typeface="Calibri"/>
              </a:rPr>
              <a:t>16%</a:t>
            </a:r>
          </a:p>
        </p:txBody>
      </p:sp>
      <p:sp>
        <p:nvSpPr>
          <p:cNvPr id="13" name="TextBox13"/>
          <p:cNvSpPr txBox="1">
            <a:spLocks noChangeArrowheads="1"/>
          </p:cNvSpPr>
          <p:nvPr/>
        </p:nvSpPr>
        <p:spPr bwMode="white">
          <a:xfrm>
            <a:off x="6993991" y="3303650"/>
            <a:ext cx="419163" cy="251498"/>
          </a:xfrm>
          <a:prstGeom prst="rect">
            <a:avLst/>
          </a:prstGeom>
          <a:ln>
            <a:headEnd type="none"/>
            <a:tailEnd type="none"/>
          </a:ln>
        </p:spPr>
        <p:txBody>
          <a:bodyPr wrap="square" lIns="0" tIns="0" rIns="0" bIns="0" anchor="t">
            <a:spAutoFit/>
          </a:bodyPr>
          <a:lstStyle/>
          <a:p>
            <a:pPr algn="l" defTabSz="914400"/>
            <a:r>
              <a:rPr sz="900" b="0" i="0" u="none" dirty="0">
                <a:solidFill>
                  <a:srgbClr val="000000"/>
                </a:solidFill>
                <a:latin typeface="Calibri"/>
                <a:ea typeface="Calibri"/>
                <a:cs typeface="Calibri"/>
              </a:rPr>
              <a:t>(9%)</a:t>
            </a:r>
          </a:p>
        </p:txBody>
      </p:sp>
      <p:sp>
        <p:nvSpPr>
          <p:cNvPr id="14" name="TextBox14"/>
          <p:cNvSpPr txBox="1">
            <a:spLocks noChangeArrowheads="1"/>
          </p:cNvSpPr>
          <p:nvPr/>
        </p:nvSpPr>
        <p:spPr bwMode="white">
          <a:xfrm>
            <a:off x="7088331" y="2830470"/>
            <a:ext cx="586829" cy="335331"/>
          </a:xfrm>
          <a:prstGeom prst="rect">
            <a:avLst/>
          </a:prstGeom>
          <a:ln>
            <a:headEnd type="none"/>
            <a:tailEnd type="none"/>
          </a:ln>
        </p:spPr>
        <p:txBody>
          <a:bodyPr wrap="square" lIns="0" tIns="0" rIns="0" bIns="0" anchor="t">
            <a:spAutoFit/>
          </a:bodyPr>
          <a:lstStyle/>
          <a:p>
            <a:pPr algn="r" defTabSz="914400"/>
            <a:r>
              <a:rPr sz="1900" b="1" i="0" u="none" dirty="0">
                <a:solidFill>
                  <a:srgbClr val="000000"/>
                </a:solidFill>
                <a:latin typeface="Calibri"/>
                <a:ea typeface="Calibri"/>
                <a:cs typeface="Calibri"/>
              </a:rPr>
              <a:t>46%</a:t>
            </a:r>
          </a:p>
        </p:txBody>
      </p:sp>
      <p:sp>
        <p:nvSpPr>
          <p:cNvPr id="15" name="TextBox15"/>
          <p:cNvSpPr txBox="1">
            <a:spLocks noChangeArrowheads="1"/>
          </p:cNvSpPr>
          <p:nvPr/>
        </p:nvSpPr>
        <p:spPr bwMode="white">
          <a:xfrm>
            <a:off x="7701539" y="2922798"/>
            <a:ext cx="419163" cy="251498"/>
          </a:xfrm>
          <a:prstGeom prst="rect">
            <a:avLst/>
          </a:prstGeom>
          <a:ln>
            <a:headEnd type="none"/>
            <a:tailEnd type="none"/>
          </a:ln>
        </p:spPr>
        <p:txBody>
          <a:bodyPr wrap="square" lIns="0" tIns="0" rIns="0" bIns="0" anchor="t">
            <a:spAutoFit/>
          </a:bodyPr>
          <a:lstStyle/>
          <a:p>
            <a:pPr algn="l" defTabSz="914400"/>
            <a:r>
              <a:rPr sz="900" b="0" i="0" u="none" dirty="0">
                <a:solidFill>
                  <a:srgbClr val="000000"/>
                </a:solidFill>
                <a:latin typeface="Calibri"/>
                <a:ea typeface="Calibri"/>
                <a:cs typeface="Calibri"/>
              </a:rPr>
              <a:t>(59%)</a:t>
            </a:r>
          </a:p>
        </p:txBody>
      </p:sp>
      <p:graphicFrame>
        <p:nvGraphicFramePr>
          <p:cNvPr id="16" name="Table 16"/>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
        <p:nvSpPr>
          <p:cNvPr id="17" name="TextBox17"/>
          <p:cNvSpPr txBox="1">
            <a:spLocks noChangeArrowheads="1"/>
          </p:cNvSpPr>
          <p:nvPr/>
        </p:nvSpPr>
        <p:spPr bwMode="white">
          <a:xfrm>
            <a:off x="5555311" y="5023254"/>
            <a:ext cx="3772470" cy="1299406"/>
          </a:xfrm>
          <a:prstGeom prst="rect">
            <a:avLst/>
          </a:prstGeom>
          <a:ln>
            <a:headEnd type="none"/>
            <a:tailEnd type="none"/>
          </a:ln>
        </p:spPr>
        <p:txBody>
          <a:bodyPr wrap="square" lIns="50300" rIns="50300">
            <a:spAutoFit/>
          </a:bodyPr>
          <a:lstStyle/>
          <a:p>
            <a:pPr algn="l" defTabSz="914400">
              <a:spcBef>
                <a:spcPts val="0"/>
              </a:spcBef>
              <a:spcAft>
                <a:spcPts val="0"/>
              </a:spcAft>
            </a:pPr>
            <a:r>
              <a:rPr sz="900" b="0" i="0" dirty="0">
                <a:solidFill>
                  <a:srgbClr val="000000"/>
                </a:solidFill>
                <a:latin typeface="Calibri"/>
                <a:ea typeface="Calibri"/>
                <a:cs typeface="Calibri"/>
              </a:rPr>
              <a:t>Fysisk aktivitet är en av de viktigaste faktorerna för hälsa och välbefinnande.
För att nå hälsoeffekterna rekommenderas du att vara fysiskt aktiv:</a:t>
            </a:r>
          </a:p>
          <a:p>
            <a:pPr indent="283464" algn="l" defTabSz="914400">
              <a:spcBef>
                <a:spcPts val="0"/>
              </a:spcBef>
              <a:spcAft>
                <a:spcPts val="0"/>
              </a:spcAft>
              <a:buChar char="•"/>
            </a:pPr>
            <a:r>
              <a:rPr sz="900" b="0" i="0" dirty="0">
                <a:solidFill>
                  <a:srgbClr val="000000"/>
                </a:solidFill>
                <a:latin typeface="Calibri"/>
                <a:ea typeface="Calibri"/>
                <a:cs typeface="Calibri"/>
              </a:rPr>
              <a:t>150 - 300 min/vecka med måttlig intensitet eller</a:t>
            </a:r>
          </a:p>
          <a:p>
            <a:pPr indent="283464" algn="l" defTabSz="914400">
              <a:spcBef>
                <a:spcPts val="0"/>
              </a:spcBef>
              <a:spcAft>
                <a:spcPts val="0"/>
              </a:spcAft>
              <a:buChar char="•"/>
            </a:pPr>
            <a:r>
              <a:rPr sz="900" b="0" i="0" dirty="0">
                <a:solidFill>
                  <a:srgbClr val="000000"/>
                </a:solidFill>
                <a:latin typeface="Calibri"/>
                <a:ea typeface="Calibri"/>
                <a:cs typeface="Calibri"/>
              </a:rPr>
              <a:t>75 -150 min/vecka med hög intensitet eller</a:t>
            </a:r>
          </a:p>
          <a:p>
            <a:pPr indent="283464" algn="l" defTabSz="914400">
              <a:spcBef>
                <a:spcPts val="0"/>
              </a:spcBef>
              <a:spcAft>
                <a:spcPts val="0"/>
              </a:spcAft>
              <a:buChar char="•"/>
            </a:pPr>
            <a:r>
              <a:rPr sz="900" b="0" i="0" dirty="0">
                <a:solidFill>
                  <a:srgbClr val="000000"/>
                </a:solidFill>
                <a:latin typeface="Calibri"/>
                <a:ea typeface="Calibri"/>
                <a:cs typeface="Calibri"/>
              </a:rPr>
              <a:t>genom en kombination av både måttlig och hög intensitet.</a:t>
            </a:r>
          </a:p>
          <a:p>
            <a:pPr algn="l" defTabSz="914400">
              <a:spcBef>
                <a:spcPts val="0"/>
              </a:spcBef>
              <a:spcAft>
                <a:spcPts val="0"/>
              </a:spcAft>
            </a:pPr>
            <a:endParaRPr sz="900" b="0" i="0" dirty="0">
              <a:solidFill>
                <a:srgbClr val="000000"/>
              </a:solidFill>
              <a:latin typeface="Calibri"/>
              <a:ea typeface="Calibri"/>
              <a:cs typeface="Calibri"/>
            </a:endParaRPr>
          </a:p>
          <a:p>
            <a:pPr algn="l" defTabSz="914400">
              <a:spcBef>
                <a:spcPts val="0"/>
              </a:spcBef>
              <a:spcAft>
                <a:spcPts val="0"/>
              </a:spcAft>
            </a:pPr>
            <a:r>
              <a:rPr sz="900" b="0" i="0" dirty="0">
                <a:solidFill>
                  <a:srgbClr val="000000"/>
                </a:solidFill>
                <a:latin typeface="Calibri"/>
                <a:ea typeface="Calibri"/>
                <a:cs typeface="Calibri"/>
              </a:rPr>
              <a:t>Rekommendationerna är framtagna av WHO. I Sverige antagna av
Yrkesföreningar för Fysisk Aktivitet och Svenska Läkaresällskapet.</a:t>
            </a:r>
          </a:p>
        </p:txBody>
      </p:sp>
      <p:sp>
        <p:nvSpPr>
          <p:cNvPr id="18" name="TextBox1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Motion/träning med hög och måttlig intensitet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1411781" y="1728908"/>
            <a:ext cx="2352969" cy="2305210"/>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1411781" y="4149378"/>
            <a:ext cx="2352969" cy="2305210"/>
          </a:xfrm>
          <a:prstGeom prst="rect">
            <a:avLst/>
          </a:prstGeom>
          <a:ln>
            <a:headEnd type="none"/>
            <a:tailEnd type="none"/>
          </a:ln>
        </p:spPr>
      </p:pic>
      <p:pic>
        <p:nvPicPr>
          <p:cNvPr id="6" name="Picture 6"/>
          <p:cNvPicPr>
            <a:picLocks noChangeAspect="1"/>
          </p:cNvPicPr>
          <p:nvPr/>
        </p:nvPicPr>
        <p:blipFill>
          <a:blip r:embed="rId5">
            <a:lum/>
          </a:blip>
          <a:srcRect/>
          <a:stretch>
            <a:fillRect/>
          </a:stretch>
        </p:blipFill>
        <p:spPr bwMode="white">
          <a:xfrm>
            <a:off x="4058872" y="2074689"/>
            <a:ext cx="2941211" cy="2881513"/>
          </a:xfrm>
          <a:prstGeom prst="rect">
            <a:avLst/>
          </a:prstGeom>
          <a:ln>
            <a:headEnd type="none"/>
            <a:tailEnd type="none"/>
          </a:ln>
        </p:spPr>
      </p:pic>
      <p:pic>
        <p:nvPicPr>
          <p:cNvPr id="7" name="Picture 7"/>
          <p:cNvPicPr>
            <a:picLocks noChangeAspect="1"/>
          </p:cNvPicPr>
          <p:nvPr/>
        </p:nvPicPr>
        <p:blipFill>
          <a:blip r:embed="rId6">
            <a:lum/>
          </a:blip>
          <a:srcRect/>
          <a:stretch>
            <a:fillRect/>
          </a:stretch>
        </p:blipFill>
        <p:spPr bwMode="white">
          <a:xfrm>
            <a:off x="7000083" y="2074689"/>
            <a:ext cx="2941211" cy="2881513"/>
          </a:xfrm>
          <a:prstGeom prst="rect">
            <a:avLst/>
          </a:prstGeom>
          <a:ln>
            <a:headEnd type="none"/>
            <a:tailEnd type="none"/>
          </a:ln>
        </p:spPr>
      </p:pic>
      <p:graphicFrame>
        <p:nvGraphicFramePr>
          <p:cNvPr id="8" name="Table 8"/>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(158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
        <p:nvSpPr>
          <p:cNvPr id="9" name="TextBox9"/>
          <p:cNvSpPr txBox="1">
            <a:spLocks noChangeArrowheads="1"/>
          </p:cNvSpPr>
          <p:nvPr/>
        </p:nvSpPr>
        <p:spPr bwMode="white">
          <a:xfrm>
            <a:off x="4965688" y="5369482"/>
            <a:ext cx="4191633"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900" b="0" i="0" dirty="0">
                <a:solidFill>
                  <a:srgbClr val="000000"/>
                </a:solidFill>
                <a:latin typeface="Calibri"/>
                <a:ea typeface="Calibri"/>
                <a:cs typeface="Calibri"/>
              </a:rPr>
              <a:t>Sammanfattningen är ett genomsnitt av både resultatet för arbete och fritid. Graderingen utgår från den totala tiden i stillasittande samt hur ofta stillasittandet bryts.
Den totala tiden för stillasittande för både arbete och fritid är kopplad till ökad risk för ohälsa. Risken verkar vara störst för dem som är fysiskt inaktiva.</a:t>
            </a:r>
          </a:p>
        </p:txBody>
      </p:sp>
      <p:sp>
        <p:nvSpPr>
          <p:cNvPr id="10" name="TextBox10"/>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r>
              <a:rPr sz="2000" b="1" i="0" u="none" dirty="0">
                <a:solidFill>
                  <a:srgbClr val="000000"/>
                </a:solidFill>
                <a:latin typeface="Calibri"/>
                <a:ea typeface="Calibri"/>
                <a:cs typeface="Calibri"/>
              </a:rPr>
              <a:t>Stillasittande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r>
              <a:rPr sz="1000" b="0" i="0" u="none" dirty="0">
                <a:solidFill>
                  <a:srgbClr val="000000"/>
                </a:solidFill>
                <a:latin typeface="Calibri"/>
                <a:ea typeface="Calibri"/>
                <a:cs typeface="Calibri"/>
              </a:rPr>
              <a:t> </a:t>
            </a:r>
          </a:p>
        </p:txBody>
      </p:sp>
      <p:pic>
        <p:nvPicPr>
          <p:cNvPr id="4" name="Picture 4"/>
          <p:cNvPicPr>
            <a:picLocks noChangeAspect="1"/>
          </p:cNvPicPr>
          <p:nvPr/>
        </p:nvPicPr>
        <p:blipFill>
          <a:blip r:embed="rId3">
            <a:lum/>
          </a:blip>
          <a:srcRect/>
          <a:stretch>
            <a:fillRect/>
          </a:stretch>
        </p:blipFill>
        <p:spPr bwMode="white">
          <a:xfrm>
            <a:off x="4823587" y="1728908"/>
            <a:ext cx="4823587" cy="4725681"/>
          </a:xfrm>
          <a:prstGeom prst="rect">
            <a:avLst/>
          </a:prstGeom>
          <a:ln>
            <a:headEnd type="none"/>
            <a:tailEnd type="none"/>
          </a:ln>
        </p:spPr>
      </p:pic>
      <p:sp>
        <p:nvSpPr>
          <p:cNvPr id="5" name="TextBox5"/>
          <p:cNvSpPr txBox="1">
            <a:spLocks noChangeArrowheads="1"/>
          </p:cNvSpPr>
          <p:nvPr/>
        </p:nvSpPr>
        <p:spPr bwMode="white">
          <a:xfrm>
            <a:off x="838327" y="2195717"/>
            <a:ext cx="3772470" cy="419163"/>
          </a:xfrm>
          <a:prstGeom prst="rect">
            <a:avLst/>
          </a:prstGeom>
          <a:ln>
            <a:headEnd type="none"/>
            <a:tailEnd type="none"/>
          </a:ln>
        </p:spPr>
        <p:txBody>
          <a:bodyPr wrap="square" lIns="0" tIns="0" rIns="0" bIns="0" anchor="t">
            <a:spAutoFit/>
          </a:bodyPr>
          <a:lstStyle/>
          <a:p>
            <a:pPr algn="l" defTabSz="914400"/>
            <a:r>
              <a:rPr sz="1300" b="1" i="0" u="none" dirty="0">
                <a:solidFill>
                  <a:srgbClr val="000000"/>
                </a:solidFill>
                <a:latin typeface="Calibri"/>
                <a:ea typeface="Calibri"/>
                <a:cs typeface="Calibri"/>
              </a:rPr>
              <a:t>Maximal syreupptagning ur ett hälsoperspektiv</a:t>
            </a:r>
          </a:p>
        </p:txBody>
      </p:sp>
      <p:sp>
        <p:nvSpPr>
          <p:cNvPr id="6" name="TextBox6"/>
          <p:cNvSpPr txBox="1">
            <a:spLocks noChangeArrowheads="1"/>
          </p:cNvSpPr>
          <p:nvPr/>
        </p:nvSpPr>
        <p:spPr bwMode="white">
          <a:xfrm>
            <a:off x="838327" y="2614881"/>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(ml/min/kg)</a:t>
            </a:r>
          </a:p>
        </p:txBody>
      </p:sp>
      <p:graphicFrame>
        <p:nvGraphicFramePr>
          <p:cNvPr id="7" name="Table 7"/>
          <p:cNvGraphicFramePr/>
          <p:nvPr/>
        </p:nvGraphicFramePr>
        <p:xfrm>
          <a:off x="6616632" y="1445555"/>
          <a:ext cx="2850309" cy="419163"/>
        </p:xfrm>
        <a:graphic>
          <a:graphicData uri="http://schemas.openxmlformats.org/drawingml/2006/table">
            <a:tbl>
              <a:tblPr>
                <a:tableStyleId>{2D5ABB26-0587-4C30-8999-92F81FD0307C}</a:tableStyleId>
              </a:tblPr>
              <a:tblGrid>
                <a:gridCol w="670661">
                  <a:extLst>
                    <a:ext uri="{9D8B030D-6E8A-4147-A177-3AD203B41FA5}">
                      <a16:colId xmlns:a16="http://schemas.microsoft.com/office/drawing/2014/main" val="20000"/>
                    </a:ext>
                  </a:extLst>
                </a:gridCol>
                <a:gridCol w="1341322">
                  <a:extLst>
                    <a:ext uri="{9D8B030D-6E8A-4147-A177-3AD203B41FA5}">
                      <a16:colId xmlns:a16="http://schemas.microsoft.com/office/drawing/2014/main" val="20001"/>
                    </a:ext>
                  </a:extLst>
                </a:gridCol>
                <a:gridCol w="838326">
                  <a:extLst>
                    <a:ext uri="{9D8B030D-6E8A-4147-A177-3AD203B41FA5}">
                      <a16:colId xmlns:a16="http://schemas.microsoft.com/office/drawing/2014/main" val="20002"/>
                    </a:ext>
                  </a:extLst>
                </a:gridCol>
              </a:tblGrid>
              <a:tr h="226348">
                <a:tc>
                  <a:txBody>
                    <a:bodyPr/>
                    <a:lstStyle/>
                    <a:p>
                      <a:pPr algn="l" defTabSz="914400"/>
                      <a:r>
                        <a:rPr sz="800" b="0" i="0" u="none" dirty="0">
                          <a:solidFill>
                            <a:srgbClr val="000000"/>
                          </a:solidFill>
                          <a:latin typeface="Segoe UI"/>
                          <a:ea typeface="Segoe UI"/>
                          <a:cs typeface="Segoe UI"/>
                        </a:rPr>
                        <a:t>VÄNSTER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Demoföretaget</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(89 svar)</a:t>
                      </a:r>
                      <a:endParaRPr dirty="0"/>
                    </a:p>
                  </a:txBody>
                  <a:tcPr marL="0" marR="0" marT="0" marB="0" horzOverflow="overflow">
                    <a:noFill/>
                  </a:tcPr>
                </a:tc>
                <a:extLst>
                  <a:ext uri="{0D108BD9-81ED-4DB2-BD59-A6C34878D82A}">
                    <a16:rowId xmlns:a16="http://schemas.microsoft.com/office/drawing/2014/main" val="10000"/>
                  </a:ext>
                </a:extLst>
              </a:tr>
              <a:tr h="192815">
                <a:tc>
                  <a:txBody>
                    <a:bodyPr/>
                    <a:lstStyle/>
                    <a:p>
                      <a:pPr algn="l" defTabSz="914400"/>
                      <a:r>
                        <a:rPr sz="800" b="0" i="0" u="none" dirty="0">
                          <a:solidFill>
                            <a:srgbClr val="000000"/>
                          </a:solidFill>
                          <a:latin typeface="Segoe UI"/>
                          <a:ea typeface="Segoe UI"/>
                          <a:cs typeface="Segoe UI"/>
                        </a:rPr>
                        <a:t>HÖGER</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HPI Referensdata</a:t>
                      </a:r>
                      <a:endParaRPr dirty="0"/>
                    </a:p>
                  </a:txBody>
                  <a:tcPr marL="0" marR="0" marT="0" marB="0" horzOverflow="overflow">
                    <a:noFill/>
                  </a:tcPr>
                </a:tc>
                <a:tc>
                  <a:txBody>
                    <a:bodyPr/>
                    <a:lstStyle/>
                    <a:p>
                      <a:pPr algn="l" defTabSz="914400"/>
                      <a:r>
                        <a:rPr sz="800" b="0" i="0" u="none" dirty="0">
                          <a:solidFill>
                            <a:srgbClr val="000000"/>
                          </a:solidFill>
                          <a:latin typeface="Segoe UI"/>
                          <a:ea typeface="Segoe UI"/>
                          <a:cs typeface="Segoe UI"/>
                        </a:rPr>
                        <a:t> </a:t>
                      </a:r>
                      <a:endParaRPr dirty="0"/>
                    </a:p>
                  </a:txBody>
                  <a:tcPr marL="0" marR="0" marT="0" marB="0" horzOverflow="overflow">
                    <a:no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2F78071B93CD64BBCD8DBFD830A333A" ma:contentTypeVersion="18" ma:contentTypeDescription="Skapa ett nytt dokument." ma:contentTypeScope="" ma:versionID="34024853bd07b3697fee06c2932cfdec">
  <xsd:schema xmlns:xsd="http://www.w3.org/2001/XMLSchema" xmlns:xs="http://www.w3.org/2001/XMLSchema" xmlns:p="http://schemas.microsoft.com/office/2006/metadata/properties" xmlns:ns2="60d7ea8a-249f-4fca-9c0e-5d39ef8e9512" xmlns:ns3="8f1f2541-11cc-4d39-a9a1-386af1020a3b" targetNamespace="http://schemas.microsoft.com/office/2006/metadata/properties" ma:root="true" ma:fieldsID="c8fb1209b8c9efcd78e0f4cf37950edc" ns2:_="" ns3:_="">
    <xsd:import namespace="60d7ea8a-249f-4fca-9c0e-5d39ef8e9512"/>
    <xsd:import namespace="8f1f2541-11cc-4d39-a9a1-386af1020a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Tillg_x00e4_nglighemsidan" minOccurs="0"/>
                <xsd:element ref="ns2:MediaLengthInSeconds" minOccurs="0"/>
                <xsd:element ref="ns3:SharedWithUsers" minOccurs="0"/>
                <xsd:element ref="ns3:SharedWithDetails" minOccurs="0"/>
                <xsd:element ref="ns2:_x00c5_tg_x00e4_rdsdatum" minOccurs="0"/>
                <xsd:element ref="ns2:_x00c5_tg_x00e4_rdsansvarig"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7ea8a-249f-4fca-9c0e-5d39ef8e9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Tillg_x00e4_nglighemsidan" ma:index="17" nillable="true" ma:displayName="Tillgänglig hemsidan" ma:format="Dropdown" ma:internalName="Tillg_x00e4_nglighemsidan">
      <xsd:simpleType>
        <xsd:restriction base="dms:Text">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x00c5_tg_x00e4_rdsdatum" ma:index="21" nillable="true" ma:displayName="Åtgärdsdatum" ma:description="Följa upp, säga upp eller förlänga." ma:format="Dropdown" ma:internalName="_x00c5_tg_x00e4_rdsdatum">
      <xsd:simpleType>
        <xsd:restriction base="dms:Text">
          <xsd:maxLength value="255"/>
        </xsd:restriction>
      </xsd:simpleType>
    </xsd:element>
    <xsd:element name="_x00c5_tg_x00e4_rdsansvarig" ma:index="22" nillable="true" ma:displayName="Åtgärdsansvarig" ma:format="Dropdown" ma:list="UserInfo" ma:SharePointGroup="0" ma:internalName="_x00c5_tg_x00e4_rdsansvar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8e995f68-301a-4ea4-9e5c-07e7d29fdd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1f2541-11cc-4d39-a9a1-386af1020a3b"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170ead2a-cfc7-491e-be73-d2d01a1123c3}" ma:internalName="TaxCatchAll" ma:showField="CatchAllData" ma:web="8f1f2541-11cc-4d39-a9a1-386af1020a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illg_x00e4_nglighemsidan xmlns="60d7ea8a-249f-4fca-9c0e-5d39ef8e9512" xsi:nil="true"/>
    <_x00c5_tg_x00e4_rdsansvarig xmlns="60d7ea8a-249f-4fca-9c0e-5d39ef8e9512">
      <UserInfo>
        <DisplayName/>
        <AccountId xsi:nil="true"/>
        <AccountType/>
      </UserInfo>
    </_x00c5_tg_x00e4_rdsansvarig>
    <lcf76f155ced4ddcb4097134ff3c332f xmlns="60d7ea8a-249f-4fca-9c0e-5d39ef8e9512">
      <Terms xmlns="http://schemas.microsoft.com/office/infopath/2007/PartnerControls"/>
    </lcf76f155ced4ddcb4097134ff3c332f>
    <TaxCatchAll xmlns="8f1f2541-11cc-4d39-a9a1-386af1020a3b" xsi:nil="true"/>
    <_x00c5_tg_x00e4_rdsdatum xmlns="60d7ea8a-249f-4fca-9c0e-5d39ef8e9512" xsi:nil="true"/>
  </documentManagement>
</p:properties>
</file>

<file path=customXml/itemProps1.xml><?xml version="1.0" encoding="utf-8"?>
<ds:datastoreItem xmlns:ds="http://schemas.openxmlformats.org/officeDocument/2006/customXml" ds:itemID="{B4D8D7AF-4838-4549-9DA5-FEE655D6AEE5}"/>
</file>

<file path=customXml/itemProps2.xml><?xml version="1.0" encoding="utf-8"?>
<ds:datastoreItem xmlns:ds="http://schemas.openxmlformats.org/officeDocument/2006/customXml" ds:itemID="{9A0EB474-D285-47D5-8445-2CD620CB8D1D}"/>
</file>

<file path=customXml/itemProps3.xml><?xml version="1.0" encoding="utf-8"?>
<ds:datastoreItem xmlns:ds="http://schemas.openxmlformats.org/officeDocument/2006/customXml" ds:itemID="{7F4CF1E8-4836-4012-842F-342C23DACA03}"/>
</file>

<file path=docProps/app.xml><?xml version="1.0" encoding="utf-8"?>
<Properties xmlns="http://schemas.openxmlformats.org/officeDocument/2006/extended-properties" xmlns:vt="http://schemas.openxmlformats.org/officeDocument/2006/docPropsVTypes">
  <TotalTime>39</TotalTime>
  <Pages>0</Pages>
  <Words>879</Words>
  <Characters>0</Characters>
  <Application>Microsoft Office PowerPoint</Application>
  <PresentationFormat>A4 (210 x 297 mm)</PresentationFormat>
  <Lines>0</Lines>
  <Paragraphs>256</Paragraphs>
  <Slides>41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41</vt:i4>
      </vt:variant>
    </vt:vector>
  </HeadingPairs>
  <TitlesOfParts>
    <vt:vector size="46" baseType="lpstr">
      <vt:lpstr>Arial</vt:lpstr>
      <vt:lpstr>Calibri</vt:lpstr>
      <vt:lpstr>Calibri Light</vt:lpstr>
      <vt:lpstr>Segoe UI</vt:lpstr>
      <vt:lpstr>Office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Olander</dc:creator>
  <cp:lastModifiedBy>Peter Tigerberg</cp:lastModifiedBy>
  <cp:revision>1</cp:revision>
  <dcterms:modified xsi:type="dcterms:W3CDTF">2022-12-05T11:14:36Z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0x01010022F78071B93CD64BBCD8DBFD830A333A</vt:lpwstr>
  </property>
</Properties>
</file>