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23" r:id="rId5"/>
  </p:sldMasterIdLst>
  <p:notesMasterIdLst>
    <p:notesMasterId r:id="rId28"/>
  </p:notesMasterIdLst>
  <p:sldIdLst>
    <p:sldId id="274" r:id="rId6"/>
    <p:sldId id="1290" r:id="rId7"/>
    <p:sldId id="1283" r:id="rId8"/>
    <p:sldId id="1286" r:id="rId9"/>
    <p:sldId id="1291" r:id="rId10"/>
    <p:sldId id="1292" r:id="rId11"/>
    <p:sldId id="1293" r:id="rId12"/>
    <p:sldId id="1294" r:id="rId13"/>
    <p:sldId id="1256" r:id="rId14"/>
    <p:sldId id="1274" r:id="rId15"/>
    <p:sldId id="1289" r:id="rId16"/>
    <p:sldId id="1285" r:id="rId17"/>
    <p:sldId id="1278" r:id="rId18"/>
    <p:sldId id="285" r:id="rId19"/>
    <p:sldId id="1259" r:id="rId20"/>
    <p:sldId id="1258" r:id="rId21"/>
    <p:sldId id="1280" r:id="rId22"/>
    <p:sldId id="1288" r:id="rId23"/>
    <p:sldId id="1284" r:id="rId24"/>
    <p:sldId id="1277" r:id="rId25"/>
    <p:sldId id="1273" r:id="rId26"/>
    <p:sldId id="1271" r:id="rId27"/>
  </p:sldIdLst>
  <p:sldSz cx="9144000" cy="5143500" type="screen16x9"/>
  <p:notesSz cx="6797675" cy="99266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  <a:srgbClr val="009242"/>
    <a:srgbClr val="F2F6EA"/>
    <a:srgbClr val="FDF0E7"/>
    <a:srgbClr val="FEF6F0"/>
    <a:srgbClr val="81C185"/>
    <a:srgbClr val="FFFFCC"/>
    <a:srgbClr val="FFFAF0"/>
    <a:srgbClr val="B3FFD5"/>
    <a:srgbClr val="D80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720" y="120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Tigerberg" userId="7da6c414-babd-4997-bef1-7c01e578154e" providerId="ADAL" clId="{C877B8A9-0EC8-431D-8D60-84A999DD4945}"/>
    <pc:docChg chg="modSld">
      <pc:chgData name="Peter Tigerberg" userId="7da6c414-babd-4997-bef1-7c01e578154e" providerId="ADAL" clId="{C877B8A9-0EC8-431D-8D60-84A999DD4945}" dt="2023-05-12T07:45:18.875" v="0" actId="207"/>
      <pc:docMkLst>
        <pc:docMk/>
      </pc:docMkLst>
      <pc:sldChg chg="modSp mod">
        <pc:chgData name="Peter Tigerberg" userId="7da6c414-babd-4997-bef1-7c01e578154e" providerId="ADAL" clId="{C877B8A9-0EC8-431D-8D60-84A999DD4945}" dt="2023-05-12T07:45:18.875" v="0" actId="207"/>
        <pc:sldMkLst>
          <pc:docMk/>
          <pc:sldMk cId="1885464360" sldId="1285"/>
        </pc:sldMkLst>
        <pc:spChg chg="mod">
          <ac:chgData name="Peter Tigerberg" userId="7da6c414-babd-4997-bef1-7c01e578154e" providerId="ADAL" clId="{C877B8A9-0EC8-431D-8D60-84A999DD4945}" dt="2023-05-12T07:45:18.875" v="0" actId="207"/>
          <ac:spMkLst>
            <pc:docMk/>
            <pc:sldMk cId="1885464360" sldId="1285"/>
            <ac:spMk id="4" creationId="{65FEB346-472B-87B1-3516-465A19DCC91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07A33-B099-4456-8583-0D4AF58A030B}" type="datetimeFigureOut">
              <a:rPr lang="sv-SE" smtClean="0"/>
              <a:t>2023-05-12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0D4F5-B634-447B-B8C0-2504827916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0083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Peter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50D4F5-B634-447B-B8C0-25048279166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829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Nora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0D4F5-B634-447B-B8C0-25048279166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2264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Peter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0D4F5-B634-447B-B8C0-250482791668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5790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Nora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0D4F5-B634-447B-B8C0-250482791668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0192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Peter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0D4F5-B634-447B-B8C0-250482791668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9269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0D4F5-B634-447B-B8C0-250482791668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1647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0D4F5-B634-447B-B8C0-250482791668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0935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0D4F5-B634-447B-B8C0-250482791668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0613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G/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4030" cy="5143499"/>
          </a:xfrm>
          <a:prstGeom prst="rect">
            <a:avLst/>
          </a:prstGeom>
          <a:solidFill>
            <a:srgbClr val="81C185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3100" b="1" cap="none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629150"/>
            <a:ext cx="2133600" cy="273844"/>
          </a:xfrm>
        </p:spPr>
        <p:txBody>
          <a:bodyPr/>
          <a:lstStyle/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3844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133600" cy="273844"/>
          </a:xfrm>
        </p:spPr>
        <p:txBody>
          <a:bodyPr/>
          <a:lstStyle/>
          <a:p>
            <a:fld id="{B311ECC8-A762-DD47-936B-C6A7CF590B4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47E9CF6-5912-004E-818B-19BF57DB8A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2759" y="195442"/>
            <a:ext cx="778039" cy="3558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V/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3100" b="1" cap="none">
                <a:solidFill>
                  <a:srgbClr val="323E47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629150"/>
            <a:ext cx="2133600" cy="273844"/>
          </a:xfrm>
        </p:spPr>
        <p:txBody>
          <a:bodyPr/>
          <a:lstStyle/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3844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133600" cy="273844"/>
          </a:xfrm>
        </p:spPr>
        <p:txBody>
          <a:bodyPr/>
          <a:lstStyle/>
          <a:p>
            <a:fld id="{B311ECC8-A762-DD47-936B-C6A7CF590B4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E75078F-2A9B-D041-8ED7-DA147EC8F6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2759" y="195442"/>
            <a:ext cx="778039" cy="35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5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V/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100" b="1" cap="none">
                <a:solidFill>
                  <a:srgbClr val="323E47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>
                <a:solidFill>
                  <a:srgbClr val="323E47"/>
                </a:solidFill>
              </a:defRPr>
            </a:lvl1pPr>
            <a:lvl2pPr>
              <a:defRPr>
                <a:solidFill>
                  <a:srgbClr val="323E47"/>
                </a:solidFill>
              </a:defRPr>
            </a:lvl2pPr>
            <a:lvl3pPr>
              <a:defRPr>
                <a:solidFill>
                  <a:srgbClr val="323E47"/>
                </a:solidFill>
              </a:defRPr>
            </a:lvl3pPr>
            <a:lvl4pPr>
              <a:defRPr>
                <a:solidFill>
                  <a:srgbClr val="323E47"/>
                </a:solidFill>
              </a:defRPr>
            </a:lvl4pPr>
            <a:lvl5pPr>
              <a:defRPr>
                <a:solidFill>
                  <a:srgbClr val="323E47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629150"/>
            <a:ext cx="2133600" cy="273844"/>
          </a:xfrm>
        </p:spPr>
        <p:txBody>
          <a:bodyPr/>
          <a:lstStyle/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3844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133600" cy="273844"/>
          </a:xfrm>
        </p:spPr>
        <p:txBody>
          <a:bodyPr/>
          <a:lstStyle/>
          <a:p>
            <a:fld id="{B311ECC8-A762-DD47-936B-C6A7CF590B4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D61BDD5E-3907-0D4E-A769-D196EF6B79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2759" y="195442"/>
            <a:ext cx="778039" cy="35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87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V/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3100" b="1" cap="none">
                <a:solidFill>
                  <a:srgbClr val="323E47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629150"/>
            <a:ext cx="2133600" cy="273844"/>
          </a:xfrm>
        </p:spPr>
        <p:txBody>
          <a:bodyPr/>
          <a:lstStyle/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3844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133600" cy="273844"/>
          </a:xfrm>
        </p:spPr>
        <p:txBody>
          <a:bodyPr/>
          <a:lstStyle/>
          <a:p>
            <a:fld id="{B311ECC8-A762-DD47-936B-C6A7CF590B4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75113E4-8DFC-5D4B-A752-70E08845C0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4476" y="195442"/>
            <a:ext cx="714797" cy="7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72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V/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100" b="1" cap="none">
                <a:solidFill>
                  <a:srgbClr val="323E47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>
                <a:solidFill>
                  <a:srgbClr val="323E47"/>
                </a:solidFill>
              </a:defRPr>
            </a:lvl1pPr>
            <a:lvl2pPr>
              <a:defRPr>
                <a:solidFill>
                  <a:srgbClr val="323E47"/>
                </a:solidFill>
              </a:defRPr>
            </a:lvl2pPr>
            <a:lvl3pPr>
              <a:defRPr>
                <a:solidFill>
                  <a:srgbClr val="323E47"/>
                </a:solidFill>
              </a:defRPr>
            </a:lvl3pPr>
            <a:lvl4pPr>
              <a:defRPr>
                <a:solidFill>
                  <a:srgbClr val="323E47"/>
                </a:solidFill>
              </a:defRPr>
            </a:lvl4pPr>
            <a:lvl5pPr>
              <a:defRPr>
                <a:solidFill>
                  <a:srgbClr val="323E47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629150"/>
            <a:ext cx="2133600" cy="273844"/>
          </a:xfrm>
        </p:spPr>
        <p:txBody>
          <a:bodyPr/>
          <a:lstStyle/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3844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133600" cy="273844"/>
          </a:xfrm>
        </p:spPr>
        <p:txBody>
          <a:bodyPr/>
          <a:lstStyle/>
          <a:p>
            <a:fld id="{B311ECC8-A762-DD47-936B-C6A7CF590B4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C29D1F4-5269-514A-AF51-D77AFF2005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4476" y="195442"/>
            <a:ext cx="714797" cy="7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40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V/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629150"/>
            <a:ext cx="2133600" cy="273844"/>
          </a:xfrm>
        </p:spPr>
        <p:txBody>
          <a:bodyPr/>
          <a:lstStyle/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3844"/>
          </a:xfrm>
        </p:spPr>
        <p:txBody>
          <a:bodyPr/>
          <a:lstStyle/>
          <a:p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133600" cy="273844"/>
          </a:xfrm>
        </p:spPr>
        <p:txBody>
          <a:bodyPr/>
          <a:lstStyle/>
          <a:p>
            <a:pPr algn="l"/>
            <a:fld id="{B311ECC8-A762-DD47-936B-C6A7CF590B47}" type="slidenum">
              <a:rPr lang="sv-SE" smtClean="0"/>
              <a:pPr algn="l"/>
              <a:t>‹#›</a:t>
            </a:fld>
            <a:endParaRPr lang="sv-SE"/>
          </a:p>
        </p:txBody>
      </p:sp>
      <p:sp>
        <p:nvSpPr>
          <p:cNvPr id="10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3100" b="1" cap="none">
                <a:solidFill>
                  <a:srgbClr val="323E47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1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0969F3D-0BF7-F349-9730-9B215AD0C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2759" y="4629150"/>
            <a:ext cx="778039" cy="3558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V/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>
            <a:lvl1pPr>
              <a:defRPr sz="3100" b="1" cap="none">
                <a:solidFill>
                  <a:srgbClr val="323E47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1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>
            <a:lvl1pPr>
              <a:defRPr sz="3000">
                <a:solidFill>
                  <a:srgbClr val="323E47"/>
                </a:solidFill>
              </a:defRPr>
            </a:lvl1pPr>
            <a:lvl2pPr>
              <a:defRPr>
                <a:solidFill>
                  <a:srgbClr val="323E47"/>
                </a:solidFill>
              </a:defRPr>
            </a:lvl2pPr>
            <a:lvl3pPr>
              <a:defRPr>
                <a:solidFill>
                  <a:srgbClr val="323E47"/>
                </a:solidFill>
              </a:defRPr>
            </a:lvl3pPr>
            <a:lvl4pPr>
              <a:defRPr>
                <a:solidFill>
                  <a:srgbClr val="323E47"/>
                </a:solidFill>
              </a:defRPr>
            </a:lvl4pPr>
            <a:lvl5pPr>
              <a:defRPr>
                <a:solidFill>
                  <a:srgbClr val="323E47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629150"/>
            <a:ext cx="2133600" cy="273844"/>
          </a:xfrm>
        </p:spPr>
        <p:txBody>
          <a:bodyPr/>
          <a:lstStyle/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3844"/>
          </a:xfrm>
        </p:spPr>
        <p:txBody>
          <a:bodyPr/>
          <a:lstStyle/>
          <a:p>
            <a:endParaRPr lang="sv-SE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133600" cy="273844"/>
          </a:xfrm>
        </p:spPr>
        <p:txBody>
          <a:bodyPr/>
          <a:lstStyle>
            <a:lvl1pPr algn="l">
              <a:defRPr/>
            </a:lvl1pPr>
          </a:lstStyle>
          <a:p>
            <a:fld id="{B311ECC8-A762-DD47-936B-C6A7CF590B4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7B76CDA-3094-FC43-8D6A-C58AEED65B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2759" y="4629150"/>
            <a:ext cx="778039" cy="3558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V/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629150"/>
            <a:ext cx="2133600" cy="273844"/>
          </a:xfrm>
        </p:spPr>
        <p:txBody>
          <a:bodyPr/>
          <a:lstStyle/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3844"/>
          </a:xfrm>
        </p:spPr>
        <p:txBody>
          <a:bodyPr/>
          <a:lstStyle/>
          <a:p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133600" cy="273844"/>
          </a:xfrm>
        </p:spPr>
        <p:txBody>
          <a:bodyPr/>
          <a:lstStyle/>
          <a:p>
            <a:pPr algn="l"/>
            <a:fld id="{B311ECC8-A762-DD47-936B-C6A7CF590B47}" type="slidenum">
              <a:rPr lang="sv-SE" smtClean="0"/>
              <a:pPr algn="l"/>
              <a:t>‹#›</a:t>
            </a:fld>
            <a:endParaRPr lang="sv-SE"/>
          </a:p>
        </p:txBody>
      </p:sp>
      <p:sp>
        <p:nvSpPr>
          <p:cNvPr id="10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3100" b="1" cap="none">
                <a:solidFill>
                  <a:srgbClr val="323E47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1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4E35D89-787D-7249-95CC-B8183EF558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4476" y="4258186"/>
            <a:ext cx="714797" cy="7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28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V/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>
            <a:lvl1pPr>
              <a:defRPr sz="3100" b="1" cap="none">
                <a:solidFill>
                  <a:srgbClr val="323E47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1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>
            <a:lvl1pPr>
              <a:defRPr sz="3000">
                <a:solidFill>
                  <a:srgbClr val="323E47"/>
                </a:solidFill>
              </a:defRPr>
            </a:lvl1pPr>
            <a:lvl2pPr>
              <a:defRPr>
                <a:solidFill>
                  <a:srgbClr val="323E47"/>
                </a:solidFill>
              </a:defRPr>
            </a:lvl2pPr>
            <a:lvl3pPr>
              <a:defRPr>
                <a:solidFill>
                  <a:srgbClr val="323E47"/>
                </a:solidFill>
              </a:defRPr>
            </a:lvl3pPr>
            <a:lvl4pPr>
              <a:defRPr>
                <a:solidFill>
                  <a:srgbClr val="323E47"/>
                </a:solidFill>
              </a:defRPr>
            </a:lvl4pPr>
            <a:lvl5pPr>
              <a:defRPr>
                <a:solidFill>
                  <a:srgbClr val="323E47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629150"/>
            <a:ext cx="2133600" cy="273844"/>
          </a:xfrm>
        </p:spPr>
        <p:txBody>
          <a:bodyPr/>
          <a:lstStyle/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3844"/>
          </a:xfrm>
        </p:spPr>
        <p:txBody>
          <a:bodyPr/>
          <a:lstStyle/>
          <a:p>
            <a:endParaRPr lang="sv-SE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133600" cy="273844"/>
          </a:xfrm>
        </p:spPr>
        <p:txBody>
          <a:bodyPr/>
          <a:lstStyle>
            <a:lvl1pPr algn="l">
              <a:defRPr/>
            </a:lvl1pPr>
          </a:lstStyle>
          <a:p>
            <a:fld id="{B311ECC8-A762-DD47-936B-C6A7CF590B4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C8420CA-8A2E-B64F-921E-F7143FB2B3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4476" y="4258186"/>
            <a:ext cx="714797" cy="7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02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V/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3AAD692D-02AB-2743-899C-9A2CA5EEDC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r="16811" b="22829"/>
          <a:stretch/>
        </p:blipFill>
        <p:spPr>
          <a:xfrm>
            <a:off x="4627596" y="963111"/>
            <a:ext cx="4536436" cy="418038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3100" b="1" cap="none">
                <a:solidFill>
                  <a:srgbClr val="323E47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629150"/>
            <a:ext cx="2133600" cy="273844"/>
          </a:xfrm>
        </p:spPr>
        <p:txBody>
          <a:bodyPr/>
          <a:lstStyle/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3844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133600" cy="273844"/>
          </a:xfrm>
        </p:spPr>
        <p:txBody>
          <a:bodyPr/>
          <a:lstStyle/>
          <a:p>
            <a:fld id="{B311ECC8-A762-DD47-936B-C6A7CF590B4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6421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G/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4030" cy="5143499"/>
          </a:xfrm>
          <a:prstGeom prst="rect">
            <a:avLst/>
          </a:prstGeom>
          <a:gradFill flip="none" rotWithShape="1">
            <a:gsLst>
              <a:gs pos="0">
                <a:srgbClr val="C8D1D5"/>
              </a:gs>
              <a:gs pos="50000">
                <a:schemeClr val="bg1"/>
              </a:gs>
              <a:gs pos="100000">
                <a:srgbClr val="C5CCD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3100" b="1" cap="none">
                <a:solidFill>
                  <a:srgbClr val="323E47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629150"/>
            <a:ext cx="2133600" cy="273844"/>
          </a:xfrm>
        </p:spPr>
        <p:txBody>
          <a:bodyPr/>
          <a:lstStyle/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3844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133600" cy="273844"/>
          </a:xfrm>
        </p:spPr>
        <p:txBody>
          <a:bodyPr/>
          <a:lstStyle/>
          <a:p>
            <a:fld id="{B311ECC8-A762-DD47-936B-C6A7CF590B4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47E9CF6-5912-004E-818B-19BF57DB8A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2759" y="195442"/>
            <a:ext cx="778039" cy="35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32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G/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9164030" cy="5143499"/>
          </a:xfrm>
          <a:prstGeom prst="rect">
            <a:avLst/>
          </a:prstGeom>
          <a:solidFill>
            <a:srgbClr val="81C185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100" b="1" cap="none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629150"/>
            <a:ext cx="2133600" cy="273844"/>
          </a:xfrm>
        </p:spPr>
        <p:txBody>
          <a:bodyPr/>
          <a:lstStyle/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3844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133600" cy="273844"/>
          </a:xfrm>
        </p:spPr>
        <p:txBody>
          <a:bodyPr/>
          <a:lstStyle/>
          <a:p>
            <a:fld id="{B311ECC8-A762-DD47-936B-C6A7CF590B4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773ECAC7-8E9A-1C43-83FA-569636B922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2759" y="195442"/>
            <a:ext cx="778039" cy="3558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G/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9164030" cy="5143499"/>
          </a:xfrm>
          <a:prstGeom prst="rect">
            <a:avLst/>
          </a:prstGeom>
          <a:gradFill flip="none" rotWithShape="1">
            <a:gsLst>
              <a:gs pos="0">
                <a:srgbClr val="C8D1D5"/>
              </a:gs>
              <a:gs pos="50000">
                <a:schemeClr val="bg1"/>
              </a:gs>
              <a:gs pos="100000">
                <a:srgbClr val="C5CCD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100" b="1" cap="none">
                <a:solidFill>
                  <a:srgbClr val="323E47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>
                <a:solidFill>
                  <a:srgbClr val="323E47"/>
                </a:solidFill>
              </a:defRPr>
            </a:lvl1pPr>
            <a:lvl2pPr>
              <a:defRPr>
                <a:solidFill>
                  <a:srgbClr val="323E47"/>
                </a:solidFill>
              </a:defRPr>
            </a:lvl2pPr>
            <a:lvl3pPr>
              <a:defRPr>
                <a:solidFill>
                  <a:srgbClr val="323E47"/>
                </a:solidFill>
              </a:defRPr>
            </a:lvl3pPr>
            <a:lvl4pPr>
              <a:defRPr>
                <a:solidFill>
                  <a:srgbClr val="323E47"/>
                </a:solidFill>
              </a:defRPr>
            </a:lvl4pPr>
            <a:lvl5pPr>
              <a:defRPr>
                <a:solidFill>
                  <a:srgbClr val="323E47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629150"/>
            <a:ext cx="2133600" cy="273844"/>
          </a:xfrm>
        </p:spPr>
        <p:txBody>
          <a:bodyPr/>
          <a:lstStyle/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3844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133600" cy="273844"/>
          </a:xfrm>
        </p:spPr>
        <p:txBody>
          <a:bodyPr/>
          <a:lstStyle/>
          <a:p>
            <a:fld id="{B311ECC8-A762-DD47-936B-C6A7CF590B4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773ECAC7-8E9A-1C43-83FA-569636B922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2759" y="195442"/>
            <a:ext cx="778039" cy="35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38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G/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4030" cy="5143499"/>
          </a:xfrm>
          <a:prstGeom prst="rect">
            <a:avLst/>
          </a:prstGeom>
          <a:gradFill flip="none" rotWithShape="1">
            <a:gsLst>
              <a:gs pos="0">
                <a:srgbClr val="C8D1D5"/>
              </a:gs>
              <a:gs pos="50000">
                <a:schemeClr val="bg1"/>
              </a:gs>
              <a:gs pos="100000">
                <a:srgbClr val="C5CCD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3100" b="1" cap="none">
                <a:solidFill>
                  <a:srgbClr val="323E47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629150"/>
            <a:ext cx="2133600" cy="273844"/>
          </a:xfrm>
        </p:spPr>
        <p:txBody>
          <a:bodyPr/>
          <a:lstStyle/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3844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133600" cy="273844"/>
          </a:xfrm>
        </p:spPr>
        <p:txBody>
          <a:bodyPr/>
          <a:lstStyle/>
          <a:p>
            <a:fld id="{B311ECC8-A762-DD47-936B-C6A7CF590B4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14CF8BE-EDD9-9E49-819E-7E5766D1D3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4476" y="195442"/>
            <a:ext cx="714797" cy="7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99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G/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9164030" cy="5143499"/>
          </a:xfrm>
          <a:prstGeom prst="rect">
            <a:avLst/>
          </a:prstGeom>
          <a:gradFill flip="none" rotWithShape="1">
            <a:gsLst>
              <a:gs pos="0">
                <a:srgbClr val="C8D1D5"/>
              </a:gs>
              <a:gs pos="50000">
                <a:schemeClr val="bg1"/>
              </a:gs>
              <a:gs pos="100000">
                <a:srgbClr val="C5CCD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>
            <a:lvl1pPr>
              <a:defRPr sz="3100" b="1" cap="none">
                <a:solidFill>
                  <a:srgbClr val="323E47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>
                <a:solidFill>
                  <a:srgbClr val="323E47"/>
                </a:solidFill>
              </a:defRPr>
            </a:lvl1pPr>
            <a:lvl2pPr>
              <a:defRPr>
                <a:solidFill>
                  <a:srgbClr val="323E47"/>
                </a:solidFill>
              </a:defRPr>
            </a:lvl2pPr>
            <a:lvl3pPr>
              <a:defRPr>
                <a:solidFill>
                  <a:srgbClr val="323E47"/>
                </a:solidFill>
              </a:defRPr>
            </a:lvl3pPr>
            <a:lvl4pPr>
              <a:defRPr>
                <a:solidFill>
                  <a:srgbClr val="323E47"/>
                </a:solidFill>
              </a:defRPr>
            </a:lvl4pPr>
            <a:lvl5pPr>
              <a:defRPr>
                <a:solidFill>
                  <a:srgbClr val="323E47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629150"/>
            <a:ext cx="2133600" cy="273844"/>
          </a:xfrm>
        </p:spPr>
        <p:txBody>
          <a:bodyPr/>
          <a:lstStyle/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3844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133600" cy="273844"/>
          </a:xfrm>
        </p:spPr>
        <p:txBody>
          <a:bodyPr/>
          <a:lstStyle/>
          <a:p>
            <a:fld id="{B311ECC8-A762-DD47-936B-C6A7CF590B4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9F66FBF0-B494-DC46-9EFD-F7387197B9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4476" y="195442"/>
            <a:ext cx="714797" cy="7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92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G/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4030" cy="5143499"/>
          </a:xfrm>
          <a:prstGeom prst="rect">
            <a:avLst/>
          </a:prstGeom>
          <a:gradFill flip="none" rotWithShape="1">
            <a:gsLst>
              <a:gs pos="0">
                <a:srgbClr val="C8D1D5"/>
              </a:gs>
              <a:gs pos="50000">
                <a:schemeClr val="bg1"/>
              </a:gs>
              <a:gs pos="100000">
                <a:srgbClr val="C5CCD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3100" b="1" cap="none">
                <a:solidFill>
                  <a:srgbClr val="323E47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629150"/>
            <a:ext cx="2133600" cy="273844"/>
          </a:xfrm>
        </p:spPr>
        <p:txBody>
          <a:bodyPr/>
          <a:lstStyle/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3844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133600" cy="273844"/>
          </a:xfrm>
        </p:spPr>
        <p:txBody>
          <a:bodyPr/>
          <a:lstStyle/>
          <a:p>
            <a:fld id="{B311ECC8-A762-DD47-936B-C6A7CF590B4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8098DB8D-7C0D-AB45-B025-9C216EB0BF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2759" y="4629150"/>
            <a:ext cx="778039" cy="35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G/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9164030" cy="5143499"/>
          </a:xfrm>
          <a:prstGeom prst="rect">
            <a:avLst/>
          </a:prstGeom>
          <a:gradFill flip="none" rotWithShape="1">
            <a:gsLst>
              <a:gs pos="0">
                <a:srgbClr val="C8D1D5"/>
              </a:gs>
              <a:gs pos="50000">
                <a:schemeClr val="bg1"/>
              </a:gs>
              <a:gs pos="100000">
                <a:srgbClr val="C5CCD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100" b="1" cap="none">
                <a:solidFill>
                  <a:srgbClr val="323E47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>
                <a:solidFill>
                  <a:srgbClr val="323E47"/>
                </a:solidFill>
              </a:defRPr>
            </a:lvl1pPr>
            <a:lvl2pPr>
              <a:defRPr>
                <a:solidFill>
                  <a:srgbClr val="323E47"/>
                </a:solidFill>
              </a:defRPr>
            </a:lvl2pPr>
            <a:lvl3pPr>
              <a:defRPr>
                <a:solidFill>
                  <a:srgbClr val="323E47"/>
                </a:solidFill>
              </a:defRPr>
            </a:lvl3pPr>
            <a:lvl4pPr>
              <a:defRPr>
                <a:solidFill>
                  <a:srgbClr val="323E47"/>
                </a:solidFill>
              </a:defRPr>
            </a:lvl4pPr>
            <a:lvl5pPr>
              <a:defRPr>
                <a:solidFill>
                  <a:srgbClr val="323E47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629150"/>
            <a:ext cx="2133600" cy="273844"/>
          </a:xfrm>
        </p:spPr>
        <p:txBody>
          <a:bodyPr/>
          <a:lstStyle/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3844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133600" cy="273844"/>
          </a:xfrm>
        </p:spPr>
        <p:txBody>
          <a:bodyPr/>
          <a:lstStyle/>
          <a:p>
            <a:fld id="{B311ECC8-A762-DD47-936B-C6A7CF590B4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5E64BB07-C7C0-EA4A-8D58-4779CB6DC1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2759" y="4629150"/>
            <a:ext cx="778039" cy="35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67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G/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39FF3F4A-C93F-1341-B72D-A1ECE9D8B727}"/>
              </a:ext>
            </a:extLst>
          </p:cNvPr>
          <p:cNvSpPr/>
          <p:nvPr userDrawn="1"/>
        </p:nvSpPr>
        <p:spPr>
          <a:xfrm>
            <a:off x="1" y="1"/>
            <a:ext cx="9164030" cy="5143499"/>
          </a:xfrm>
          <a:prstGeom prst="rect">
            <a:avLst/>
          </a:prstGeom>
          <a:gradFill flip="none" rotWithShape="1">
            <a:gsLst>
              <a:gs pos="0">
                <a:srgbClr val="C8D1D5"/>
              </a:gs>
              <a:gs pos="50000">
                <a:schemeClr val="bg1"/>
              </a:gs>
              <a:gs pos="100000">
                <a:srgbClr val="C5CCD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629150"/>
            <a:ext cx="2133600" cy="273844"/>
          </a:xfrm>
        </p:spPr>
        <p:txBody>
          <a:bodyPr/>
          <a:lstStyle/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3844"/>
          </a:xfrm>
        </p:spPr>
        <p:txBody>
          <a:bodyPr/>
          <a:lstStyle/>
          <a:p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133600" cy="273844"/>
          </a:xfrm>
        </p:spPr>
        <p:txBody>
          <a:bodyPr/>
          <a:lstStyle/>
          <a:p>
            <a:pPr algn="l"/>
            <a:fld id="{B311ECC8-A762-DD47-936B-C6A7CF590B47}" type="slidenum">
              <a:rPr lang="sv-SE" smtClean="0"/>
              <a:pPr algn="l"/>
              <a:t>‹#›</a:t>
            </a:fld>
            <a:endParaRPr lang="sv-SE"/>
          </a:p>
        </p:txBody>
      </p:sp>
      <p:sp>
        <p:nvSpPr>
          <p:cNvPr id="10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3100" b="1" cap="none">
                <a:solidFill>
                  <a:srgbClr val="323E47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1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4E35D89-787D-7249-95CC-B8183EF558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4476" y="4258186"/>
            <a:ext cx="714797" cy="7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60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G/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5B396BA-86A8-394A-8362-D6DEB6CC903A}"/>
              </a:ext>
            </a:extLst>
          </p:cNvPr>
          <p:cNvSpPr/>
          <p:nvPr userDrawn="1"/>
        </p:nvSpPr>
        <p:spPr>
          <a:xfrm>
            <a:off x="1" y="1"/>
            <a:ext cx="9164030" cy="5143499"/>
          </a:xfrm>
          <a:prstGeom prst="rect">
            <a:avLst/>
          </a:prstGeom>
          <a:gradFill flip="none" rotWithShape="1">
            <a:gsLst>
              <a:gs pos="0">
                <a:srgbClr val="C8D1D5"/>
              </a:gs>
              <a:gs pos="50000">
                <a:schemeClr val="bg1"/>
              </a:gs>
              <a:gs pos="100000">
                <a:srgbClr val="C5CCD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>
            <a:lvl1pPr>
              <a:defRPr sz="3100" b="1" cap="none">
                <a:solidFill>
                  <a:srgbClr val="323E47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1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>
            <a:lvl1pPr>
              <a:defRPr sz="3000">
                <a:solidFill>
                  <a:srgbClr val="323E47"/>
                </a:solidFill>
              </a:defRPr>
            </a:lvl1pPr>
            <a:lvl2pPr>
              <a:defRPr>
                <a:solidFill>
                  <a:srgbClr val="323E47"/>
                </a:solidFill>
              </a:defRPr>
            </a:lvl2pPr>
            <a:lvl3pPr>
              <a:defRPr>
                <a:solidFill>
                  <a:srgbClr val="323E47"/>
                </a:solidFill>
              </a:defRPr>
            </a:lvl3pPr>
            <a:lvl4pPr>
              <a:defRPr>
                <a:solidFill>
                  <a:srgbClr val="323E47"/>
                </a:solidFill>
              </a:defRPr>
            </a:lvl4pPr>
            <a:lvl5pPr>
              <a:defRPr>
                <a:solidFill>
                  <a:srgbClr val="323E47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629150"/>
            <a:ext cx="2133600" cy="273844"/>
          </a:xfrm>
        </p:spPr>
        <p:txBody>
          <a:bodyPr/>
          <a:lstStyle/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3844"/>
          </a:xfrm>
        </p:spPr>
        <p:txBody>
          <a:bodyPr/>
          <a:lstStyle/>
          <a:p>
            <a:endParaRPr lang="sv-SE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133600" cy="273844"/>
          </a:xfrm>
        </p:spPr>
        <p:txBody>
          <a:bodyPr/>
          <a:lstStyle>
            <a:lvl1pPr algn="l">
              <a:defRPr/>
            </a:lvl1pPr>
          </a:lstStyle>
          <a:p>
            <a:fld id="{B311ECC8-A762-DD47-936B-C6A7CF590B4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C8420CA-8A2E-B64F-921E-F7143FB2B3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4476" y="4258186"/>
            <a:ext cx="714797" cy="7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96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G/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1"/>
            <a:ext cx="9164030" cy="5143499"/>
          </a:xfrm>
          <a:prstGeom prst="rect">
            <a:avLst/>
          </a:prstGeom>
          <a:gradFill flip="none" rotWithShape="1">
            <a:gsLst>
              <a:gs pos="0">
                <a:srgbClr val="C8D1D5"/>
              </a:gs>
              <a:gs pos="50000">
                <a:schemeClr val="bg1"/>
              </a:gs>
              <a:gs pos="100000">
                <a:srgbClr val="C5CCD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3E47"/>
              </a:solidFill>
            </a:endParaRP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57A5AF8E-14F7-FF45-AD51-6784F1BC8A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r="16811" b="22829"/>
          <a:stretch/>
        </p:blipFill>
        <p:spPr>
          <a:xfrm>
            <a:off x="4627596" y="963111"/>
            <a:ext cx="4536436" cy="418038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3100" b="1" cap="none">
                <a:solidFill>
                  <a:srgbClr val="323E47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629150"/>
            <a:ext cx="2133600" cy="273844"/>
          </a:xfrm>
        </p:spPr>
        <p:txBody>
          <a:bodyPr/>
          <a:lstStyle/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3844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133600" cy="273844"/>
          </a:xfrm>
        </p:spPr>
        <p:txBody>
          <a:bodyPr/>
          <a:lstStyle/>
          <a:p>
            <a:fld id="{B311ECC8-A762-DD47-936B-C6A7CF590B4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3525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G/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4030" cy="5143499"/>
          </a:xfrm>
          <a:prstGeom prst="rect">
            <a:avLst/>
          </a:prstGeom>
          <a:solidFill>
            <a:srgbClr val="81C185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3100" b="1" cap="none">
                <a:solidFill>
                  <a:srgbClr val="323E47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23E4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629150"/>
            <a:ext cx="2133600" cy="273844"/>
          </a:xfrm>
        </p:spPr>
        <p:txBody>
          <a:bodyPr/>
          <a:lstStyle/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3844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133600" cy="273844"/>
          </a:xfrm>
        </p:spPr>
        <p:txBody>
          <a:bodyPr/>
          <a:lstStyle/>
          <a:p>
            <a:fld id="{B311ECC8-A762-DD47-936B-C6A7CF590B4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47E9CF6-5912-004E-818B-19BF57DB8A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2760" y="195442"/>
            <a:ext cx="778037" cy="35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723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G/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9164030" cy="5143499"/>
          </a:xfrm>
          <a:prstGeom prst="rect">
            <a:avLst/>
          </a:prstGeom>
          <a:solidFill>
            <a:srgbClr val="81C185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100" b="1" cap="none">
                <a:solidFill>
                  <a:srgbClr val="323E47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>
                <a:solidFill>
                  <a:srgbClr val="323E47"/>
                </a:solidFill>
              </a:defRPr>
            </a:lvl1pPr>
            <a:lvl2pPr>
              <a:defRPr>
                <a:solidFill>
                  <a:srgbClr val="323E47"/>
                </a:solidFill>
              </a:defRPr>
            </a:lvl2pPr>
            <a:lvl3pPr>
              <a:defRPr>
                <a:solidFill>
                  <a:srgbClr val="323E47"/>
                </a:solidFill>
              </a:defRPr>
            </a:lvl3pPr>
            <a:lvl4pPr>
              <a:defRPr>
                <a:solidFill>
                  <a:srgbClr val="323E47"/>
                </a:solidFill>
              </a:defRPr>
            </a:lvl4pPr>
            <a:lvl5pPr>
              <a:defRPr>
                <a:solidFill>
                  <a:srgbClr val="323E47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629150"/>
            <a:ext cx="2133600" cy="273844"/>
          </a:xfrm>
        </p:spPr>
        <p:txBody>
          <a:bodyPr/>
          <a:lstStyle/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3844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133600" cy="273844"/>
          </a:xfrm>
        </p:spPr>
        <p:txBody>
          <a:bodyPr/>
          <a:lstStyle/>
          <a:p>
            <a:fld id="{B311ECC8-A762-DD47-936B-C6A7CF590B4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2D8B5129-3039-584C-BB4B-2DA91B9A8F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2760" y="195442"/>
            <a:ext cx="778037" cy="35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94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G/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4030" cy="5143499"/>
          </a:xfrm>
          <a:prstGeom prst="rect">
            <a:avLst/>
          </a:prstGeom>
          <a:solidFill>
            <a:srgbClr val="81C185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3100" b="1" cap="none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629150"/>
            <a:ext cx="2133600" cy="273844"/>
          </a:xfrm>
        </p:spPr>
        <p:txBody>
          <a:bodyPr/>
          <a:lstStyle/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3844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133600" cy="273844"/>
          </a:xfrm>
        </p:spPr>
        <p:txBody>
          <a:bodyPr/>
          <a:lstStyle/>
          <a:p>
            <a:fld id="{B311ECC8-A762-DD47-936B-C6A7CF590B4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14CF8BE-EDD9-9E49-819E-7E5766D1D3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4476" y="195442"/>
            <a:ext cx="714796" cy="7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703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G/B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4030" cy="5143499"/>
          </a:xfrm>
          <a:prstGeom prst="rect">
            <a:avLst/>
          </a:prstGeom>
          <a:solidFill>
            <a:srgbClr val="81C185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3100" b="1" cap="none">
                <a:solidFill>
                  <a:srgbClr val="323E47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23E4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629150"/>
            <a:ext cx="2133600" cy="273844"/>
          </a:xfrm>
        </p:spPr>
        <p:txBody>
          <a:bodyPr/>
          <a:lstStyle/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3844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133600" cy="273844"/>
          </a:xfrm>
        </p:spPr>
        <p:txBody>
          <a:bodyPr/>
          <a:lstStyle/>
          <a:p>
            <a:fld id="{B311ECC8-A762-DD47-936B-C6A7CF590B4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14CF8BE-EDD9-9E49-819E-7E5766D1D3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4476" y="195442"/>
            <a:ext cx="714796" cy="71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288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G/B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9164030" cy="5143499"/>
          </a:xfrm>
          <a:prstGeom prst="rect">
            <a:avLst/>
          </a:prstGeom>
          <a:solidFill>
            <a:srgbClr val="81C185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100" b="1" cap="none">
                <a:solidFill>
                  <a:srgbClr val="323E47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>
                <a:solidFill>
                  <a:srgbClr val="323E47"/>
                </a:solidFill>
              </a:defRPr>
            </a:lvl1pPr>
            <a:lvl2pPr>
              <a:defRPr>
                <a:solidFill>
                  <a:srgbClr val="323E47"/>
                </a:solidFill>
              </a:defRPr>
            </a:lvl2pPr>
            <a:lvl3pPr>
              <a:defRPr>
                <a:solidFill>
                  <a:srgbClr val="323E47"/>
                </a:solidFill>
              </a:defRPr>
            </a:lvl3pPr>
            <a:lvl4pPr>
              <a:defRPr>
                <a:solidFill>
                  <a:srgbClr val="323E47"/>
                </a:solidFill>
              </a:defRPr>
            </a:lvl4pPr>
            <a:lvl5pPr>
              <a:defRPr>
                <a:solidFill>
                  <a:srgbClr val="323E47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629150"/>
            <a:ext cx="2133600" cy="273844"/>
          </a:xfrm>
        </p:spPr>
        <p:txBody>
          <a:bodyPr/>
          <a:lstStyle/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3844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133600" cy="273844"/>
          </a:xfrm>
        </p:spPr>
        <p:txBody>
          <a:bodyPr/>
          <a:lstStyle/>
          <a:p>
            <a:fld id="{B311ECC8-A762-DD47-936B-C6A7CF590B4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9F66FBF0-B494-DC46-9EFD-F7387197B9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4476" y="195442"/>
            <a:ext cx="714796" cy="71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1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G/B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4030" cy="5143499"/>
          </a:xfrm>
          <a:prstGeom prst="rect">
            <a:avLst/>
          </a:prstGeom>
          <a:solidFill>
            <a:srgbClr val="81C185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3100" b="1" cap="none">
                <a:solidFill>
                  <a:srgbClr val="323E47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23E4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629150"/>
            <a:ext cx="2133600" cy="273844"/>
          </a:xfrm>
        </p:spPr>
        <p:txBody>
          <a:bodyPr/>
          <a:lstStyle/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3844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133600" cy="273844"/>
          </a:xfrm>
        </p:spPr>
        <p:txBody>
          <a:bodyPr/>
          <a:lstStyle/>
          <a:p>
            <a:fld id="{B311ECC8-A762-DD47-936B-C6A7CF590B4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8098DB8D-7C0D-AB45-B025-9C216EB0BF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2760" y="4629150"/>
            <a:ext cx="778037" cy="35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468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G/B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9164030" cy="5143499"/>
          </a:xfrm>
          <a:prstGeom prst="rect">
            <a:avLst/>
          </a:prstGeom>
          <a:solidFill>
            <a:srgbClr val="81C185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100" b="1" cap="none">
                <a:solidFill>
                  <a:srgbClr val="323E47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>
                <a:solidFill>
                  <a:srgbClr val="323E47"/>
                </a:solidFill>
              </a:defRPr>
            </a:lvl1pPr>
            <a:lvl2pPr>
              <a:defRPr>
                <a:solidFill>
                  <a:srgbClr val="323E47"/>
                </a:solidFill>
              </a:defRPr>
            </a:lvl2pPr>
            <a:lvl3pPr>
              <a:defRPr>
                <a:solidFill>
                  <a:srgbClr val="323E47"/>
                </a:solidFill>
              </a:defRPr>
            </a:lvl3pPr>
            <a:lvl4pPr>
              <a:defRPr>
                <a:solidFill>
                  <a:srgbClr val="323E47"/>
                </a:solidFill>
              </a:defRPr>
            </a:lvl4pPr>
            <a:lvl5pPr>
              <a:defRPr>
                <a:solidFill>
                  <a:srgbClr val="323E47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629150"/>
            <a:ext cx="2133600" cy="273844"/>
          </a:xfrm>
        </p:spPr>
        <p:txBody>
          <a:bodyPr/>
          <a:lstStyle/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3844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133600" cy="273844"/>
          </a:xfrm>
        </p:spPr>
        <p:txBody>
          <a:bodyPr/>
          <a:lstStyle/>
          <a:p>
            <a:fld id="{B311ECC8-A762-DD47-936B-C6A7CF590B4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5E64BB07-C7C0-EA4A-8D58-4779CB6DC1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2760" y="4629150"/>
            <a:ext cx="778037" cy="35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58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G/B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39FF3F4A-C93F-1341-B72D-A1ECE9D8B727}"/>
              </a:ext>
            </a:extLst>
          </p:cNvPr>
          <p:cNvSpPr/>
          <p:nvPr userDrawn="1"/>
        </p:nvSpPr>
        <p:spPr>
          <a:xfrm>
            <a:off x="1" y="1"/>
            <a:ext cx="9164030" cy="5143499"/>
          </a:xfrm>
          <a:prstGeom prst="rect">
            <a:avLst/>
          </a:prstGeom>
          <a:solidFill>
            <a:srgbClr val="81C185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629150"/>
            <a:ext cx="2133600" cy="273844"/>
          </a:xfrm>
        </p:spPr>
        <p:txBody>
          <a:bodyPr/>
          <a:lstStyle/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3844"/>
          </a:xfrm>
        </p:spPr>
        <p:txBody>
          <a:bodyPr/>
          <a:lstStyle/>
          <a:p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133600" cy="273844"/>
          </a:xfrm>
        </p:spPr>
        <p:txBody>
          <a:bodyPr/>
          <a:lstStyle/>
          <a:p>
            <a:pPr algn="l"/>
            <a:fld id="{B311ECC8-A762-DD47-936B-C6A7CF590B47}" type="slidenum">
              <a:rPr lang="sv-SE" smtClean="0"/>
              <a:pPr algn="l"/>
              <a:t>‹#›</a:t>
            </a:fld>
            <a:endParaRPr lang="sv-SE"/>
          </a:p>
        </p:txBody>
      </p:sp>
      <p:sp>
        <p:nvSpPr>
          <p:cNvPr id="10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3100" b="1" cap="none">
                <a:solidFill>
                  <a:srgbClr val="323E47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1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23E4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4E35D89-787D-7249-95CC-B8183EF558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4476" y="4258186"/>
            <a:ext cx="714796" cy="71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501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G/B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5B396BA-86A8-394A-8362-D6DEB6CC903A}"/>
              </a:ext>
            </a:extLst>
          </p:cNvPr>
          <p:cNvSpPr/>
          <p:nvPr userDrawn="1"/>
        </p:nvSpPr>
        <p:spPr>
          <a:xfrm>
            <a:off x="1" y="1"/>
            <a:ext cx="9164030" cy="5143499"/>
          </a:xfrm>
          <a:prstGeom prst="rect">
            <a:avLst/>
          </a:prstGeom>
          <a:solidFill>
            <a:srgbClr val="81C185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>
            <a:lvl1pPr>
              <a:defRPr sz="3100" b="1" cap="none">
                <a:solidFill>
                  <a:srgbClr val="323E47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1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>
            <a:lvl1pPr>
              <a:defRPr sz="3000">
                <a:solidFill>
                  <a:srgbClr val="323E47"/>
                </a:solidFill>
              </a:defRPr>
            </a:lvl1pPr>
            <a:lvl2pPr>
              <a:defRPr>
                <a:solidFill>
                  <a:srgbClr val="323E47"/>
                </a:solidFill>
              </a:defRPr>
            </a:lvl2pPr>
            <a:lvl3pPr>
              <a:defRPr>
                <a:solidFill>
                  <a:srgbClr val="323E47"/>
                </a:solidFill>
              </a:defRPr>
            </a:lvl3pPr>
            <a:lvl4pPr>
              <a:defRPr>
                <a:solidFill>
                  <a:srgbClr val="323E47"/>
                </a:solidFill>
              </a:defRPr>
            </a:lvl4pPr>
            <a:lvl5pPr>
              <a:defRPr>
                <a:solidFill>
                  <a:srgbClr val="323E47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629150"/>
            <a:ext cx="2133600" cy="273844"/>
          </a:xfrm>
        </p:spPr>
        <p:txBody>
          <a:bodyPr/>
          <a:lstStyle/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3844"/>
          </a:xfrm>
        </p:spPr>
        <p:txBody>
          <a:bodyPr/>
          <a:lstStyle/>
          <a:p>
            <a:endParaRPr lang="sv-SE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133600" cy="273844"/>
          </a:xfrm>
        </p:spPr>
        <p:txBody>
          <a:bodyPr/>
          <a:lstStyle>
            <a:lvl1pPr algn="l">
              <a:defRPr/>
            </a:lvl1pPr>
          </a:lstStyle>
          <a:p>
            <a:fld id="{B311ECC8-A762-DD47-936B-C6A7CF590B4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A1C05235-573F-2843-B044-4ED8EECA10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4476" y="4258186"/>
            <a:ext cx="714796" cy="71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602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G/B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1"/>
            <a:ext cx="9164030" cy="5143499"/>
          </a:xfrm>
          <a:prstGeom prst="rect">
            <a:avLst/>
          </a:prstGeom>
          <a:solidFill>
            <a:srgbClr val="81C185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B01E4EF-044B-0E4B-A5E4-6A471D1955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r="17475" b="23446"/>
          <a:stretch/>
        </p:blipFill>
        <p:spPr>
          <a:xfrm>
            <a:off x="4627596" y="963111"/>
            <a:ext cx="4536435" cy="418039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3100" b="1" cap="none">
                <a:solidFill>
                  <a:srgbClr val="323E47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23E4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629150"/>
            <a:ext cx="2133600" cy="273844"/>
          </a:xfrm>
        </p:spPr>
        <p:txBody>
          <a:bodyPr/>
          <a:lstStyle/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3844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133600" cy="273844"/>
          </a:xfrm>
        </p:spPr>
        <p:txBody>
          <a:bodyPr/>
          <a:lstStyle/>
          <a:p>
            <a:fld id="{B311ECC8-A762-DD47-936B-C6A7CF590B4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43832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>
            <a:lvl1pPr>
              <a:defRPr sz="3100" b="1" cap="none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1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629150"/>
            <a:ext cx="2133600" cy="273844"/>
          </a:xfrm>
        </p:spPr>
        <p:txBody>
          <a:bodyPr/>
          <a:lstStyle/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3844"/>
          </a:xfrm>
        </p:spPr>
        <p:txBody>
          <a:bodyPr/>
          <a:lstStyle/>
          <a:p>
            <a:endParaRPr lang="sv-SE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133600" cy="273844"/>
          </a:xfrm>
        </p:spPr>
        <p:txBody>
          <a:bodyPr/>
          <a:lstStyle/>
          <a:p>
            <a:pPr algn="l"/>
            <a:fld id="{B311ECC8-A762-DD47-936B-C6A7CF590B47}" type="slidenum">
              <a:rPr lang="sv-SE" smtClean="0"/>
              <a:pPr algn="l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629150"/>
            <a:ext cx="2133600" cy="273844"/>
          </a:xfrm>
        </p:spPr>
        <p:txBody>
          <a:bodyPr/>
          <a:lstStyle/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3844"/>
          </a:xfrm>
        </p:spPr>
        <p:txBody>
          <a:bodyPr/>
          <a:lstStyle/>
          <a:p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133600" cy="273844"/>
          </a:xfrm>
        </p:spPr>
        <p:txBody>
          <a:bodyPr/>
          <a:lstStyle/>
          <a:p>
            <a:pPr algn="l"/>
            <a:fld id="{B311ECC8-A762-DD47-936B-C6A7CF590B47}" type="slidenum">
              <a:rPr lang="sv-SE" smtClean="0"/>
              <a:pPr algn="l"/>
              <a:t>‹#›</a:t>
            </a:fld>
            <a:endParaRPr lang="sv-SE"/>
          </a:p>
        </p:txBody>
      </p:sp>
      <p:sp>
        <p:nvSpPr>
          <p:cNvPr id="10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3100" b="1" cap="none">
                <a:solidFill>
                  <a:srgbClr val="323E47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1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bilde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err="1"/>
              <a:t>Klicka</a:t>
            </a:r>
            <a:r>
              <a:rPr lang="nb-NO"/>
              <a:t> </a:t>
            </a:r>
            <a:r>
              <a:rPr lang="nb-NO" err="1"/>
              <a:t>för</a:t>
            </a:r>
            <a:r>
              <a:rPr lang="nb-NO"/>
              <a:t> att </a:t>
            </a:r>
            <a:r>
              <a:rPr lang="nb-NO" err="1"/>
              <a:t>redigera</a:t>
            </a:r>
            <a:r>
              <a:rPr lang="nb-NO"/>
              <a:t>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3241915" y="1487176"/>
            <a:ext cx="5581443" cy="30882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err="1"/>
              <a:t>Klicka</a:t>
            </a:r>
            <a:r>
              <a:rPr lang="nb-NO"/>
              <a:t> </a:t>
            </a:r>
            <a:r>
              <a:rPr lang="nb-NO" err="1"/>
              <a:t>för</a:t>
            </a:r>
            <a:r>
              <a:rPr lang="nb-NO"/>
              <a:t> att </a:t>
            </a:r>
            <a:r>
              <a:rPr lang="nb-NO" err="1"/>
              <a:t>redigera</a:t>
            </a:r>
            <a:endParaRPr lang="nb-NO"/>
          </a:p>
          <a:p>
            <a:pPr lvl="1"/>
            <a:r>
              <a:rPr lang="nb-NO"/>
              <a:t>Andre </a:t>
            </a:r>
            <a:r>
              <a:rPr lang="nb-NO" err="1"/>
              <a:t>nivån</a:t>
            </a:r>
            <a:endParaRPr lang="nb-NO"/>
          </a:p>
          <a:p>
            <a:pPr lvl="2"/>
            <a:r>
              <a:rPr lang="nb-NO"/>
              <a:t>Tredje </a:t>
            </a:r>
            <a:r>
              <a:rPr lang="nb-NO" err="1"/>
              <a:t>nivån</a:t>
            </a:r>
            <a:endParaRPr lang="nb-NO"/>
          </a:p>
          <a:p>
            <a:pPr lvl="3"/>
            <a:r>
              <a:rPr lang="nb-NO" err="1"/>
              <a:t>Fjärde</a:t>
            </a:r>
            <a:r>
              <a:rPr lang="nb-NO"/>
              <a:t> </a:t>
            </a:r>
            <a:r>
              <a:rPr lang="nb-NO" err="1"/>
              <a:t>nivån</a:t>
            </a:r>
            <a:endParaRPr lang="nb-NO"/>
          </a:p>
          <a:p>
            <a:pPr lvl="4"/>
            <a:r>
              <a:rPr lang="nb-NO"/>
              <a:t>Femte </a:t>
            </a:r>
            <a:r>
              <a:rPr lang="nb-NO" err="1"/>
              <a:t>nivån</a:t>
            </a:r>
            <a:endParaRPr lang="nb-NO"/>
          </a:p>
        </p:txBody>
      </p:sp>
      <p:sp>
        <p:nvSpPr>
          <p:cNvPr id="8" name="Plassholder for bilde 2"/>
          <p:cNvSpPr>
            <a:spLocks noGrp="1"/>
          </p:cNvSpPr>
          <p:nvPr>
            <p:ph type="pic" idx="12" hasCustomPrompt="1"/>
          </p:nvPr>
        </p:nvSpPr>
        <p:spPr>
          <a:xfrm>
            <a:off x="110112" y="1487176"/>
            <a:ext cx="3023183" cy="3088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Dra in bild</a:t>
            </a:r>
          </a:p>
        </p:txBody>
      </p:sp>
    </p:spTree>
    <p:extLst>
      <p:ext uri="{BB962C8B-B14F-4D97-AF65-F5344CB8AC3E}">
        <p14:creationId xmlns:p14="http://schemas.microsoft.com/office/powerpoint/2010/main" val="91328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G/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9164030" cy="5143499"/>
          </a:xfrm>
          <a:prstGeom prst="rect">
            <a:avLst/>
          </a:prstGeom>
          <a:solidFill>
            <a:srgbClr val="81C185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100" b="1" cap="none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629150"/>
            <a:ext cx="2133600" cy="273844"/>
          </a:xfrm>
        </p:spPr>
        <p:txBody>
          <a:bodyPr/>
          <a:lstStyle/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3844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133600" cy="273844"/>
          </a:xfrm>
        </p:spPr>
        <p:txBody>
          <a:bodyPr/>
          <a:lstStyle/>
          <a:p>
            <a:fld id="{B311ECC8-A762-DD47-936B-C6A7CF590B4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9F66FBF0-B494-DC46-9EFD-F7387197B9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4476" y="195442"/>
            <a:ext cx="714796" cy="7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209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9CA0CA-0A0A-4ADE-B1FA-8EB495233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C6B1E94-B1F2-4B73-B0F5-DA63186CF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78B0-B41A-47CB-9637-3AB5F7119057}" type="datetimeFigureOut">
              <a:rPr lang="sv-SE" smtClean="0"/>
              <a:t>2023-05-12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5F5BE06-0B8F-44E9-876B-34A79713D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B3E4954-A0C4-49ED-956C-F1C683B22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F8A5-084C-42FF-8993-006AFE9CB7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77543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G/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4030" cy="5143499"/>
          </a:xfrm>
          <a:prstGeom prst="rect">
            <a:avLst/>
          </a:prstGeom>
          <a:solidFill>
            <a:srgbClr val="81C185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3100" b="1" cap="none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629150"/>
            <a:ext cx="2133600" cy="273844"/>
          </a:xfrm>
        </p:spPr>
        <p:txBody>
          <a:bodyPr/>
          <a:lstStyle/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3844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133600" cy="273844"/>
          </a:xfrm>
        </p:spPr>
        <p:txBody>
          <a:bodyPr/>
          <a:lstStyle/>
          <a:p>
            <a:fld id="{B311ECC8-A762-DD47-936B-C6A7CF590B4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14CF8BE-EDD9-9E49-819E-7E5766D1D3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4476" y="195442"/>
            <a:ext cx="714796" cy="7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934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G/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9164030" cy="5143499"/>
          </a:xfrm>
          <a:prstGeom prst="rect">
            <a:avLst/>
          </a:prstGeom>
          <a:solidFill>
            <a:srgbClr val="81C185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100" b="1" cap="none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629150"/>
            <a:ext cx="2133600" cy="273844"/>
          </a:xfrm>
        </p:spPr>
        <p:txBody>
          <a:bodyPr/>
          <a:lstStyle/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3844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133600" cy="273844"/>
          </a:xfrm>
        </p:spPr>
        <p:txBody>
          <a:bodyPr/>
          <a:lstStyle/>
          <a:p>
            <a:fld id="{B311ECC8-A762-DD47-936B-C6A7CF590B4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9F66FBF0-B494-DC46-9EFD-F7387197B9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4476" y="195442"/>
            <a:ext cx="714796" cy="7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791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G/V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1"/>
            <a:ext cx="9164030" cy="5143499"/>
          </a:xfrm>
          <a:prstGeom prst="rect">
            <a:avLst/>
          </a:prstGeom>
          <a:solidFill>
            <a:srgbClr val="81C185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3100" b="1" cap="none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629150"/>
            <a:ext cx="2133600" cy="273844"/>
          </a:xfrm>
        </p:spPr>
        <p:txBody>
          <a:bodyPr/>
          <a:lstStyle/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3844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133600" cy="273844"/>
          </a:xfrm>
        </p:spPr>
        <p:txBody>
          <a:bodyPr/>
          <a:lstStyle/>
          <a:p>
            <a:fld id="{B311ECC8-A762-DD47-936B-C6A7CF590B4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B01E4EF-044B-0E4B-A5E4-6A471D1955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r="17475" b="23446"/>
          <a:stretch/>
        </p:blipFill>
        <p:spPr>
          <a:xfrm>
            <a:off x="4627596" y="963111"/>
            <a:ext cx="4536435" cy="418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597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V/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3100" b="1" cap="none">
                <a:solidFill>
                  <a:srgbClr val="323E47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629150"/>
            <a:ext cx="2133600" cy="273844"/>
          </a:xfrm>
        </p:spPr>
        <p:txBody>
          <a:bodyPr/>
          <a:lstStyle/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3844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133600" cy="273844"/>
          </a:xfrm>
        </p:spPr>
        <p:txBody>
          <a:bodyPr/>
          <a:lstStyle/>
          <a:p>
            <a:fld id="{B311ECC8-A762-DD47-936B-C6A7CF590B4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75113E4-8DFC-5D4B-A752-70E08845C0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4476" y="195442"/>
            <a:ext cx="714797" cy="7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075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V/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100" b="1" cap="none">
                <a:solidFill>
                  <a:srgbClr val="323E47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>
                <a:solidFill>
                  <a:srgbClr val="323E47"/>
                </a:solidFill>
              </a:defRPr>
            </a:lvl1pPr>
            <a:lvl2pPr>
              <a:defRPr>
                <a:solidFill>
                  <a:srgbClr val="323E47"/>
                </a:solidFill>
              </a:defRPr>
            </a:lvl2pPr>
            <a:lvl3pPr>
              <a:defRPr>
                <a:solidFill>
                  <a:srgbClr val="323E47"/>
                </a:solidFill>
              </a:defRPr>
            </a:lvl3pPr>
            <a:lvl4pPr>
              <a:defRPr>
                <a:solidFill>
                  <a:srgbClr val="323E47"/>
                </a:solidFill>
              </a:defRPr>
            </a:lvl4pPr>
            <a:lvl5pPr>
              <a:defRPr>
                <a:solidFill>
                  <a:srgbClr val="323E47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629150"/>
            <a:ext cx="2133600" cy="273844"/>
          </a:xfrm>
        </p:spPr>
        <p:txBody>
          <a:bodyPr/>
          <a:lstStyle/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3844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133600" cy="273844"/>
          </a:xfrm>
        </p:spPr>
        <p:txBody>
          <a:bodyPr/>
          <a:lstStyle/>
          <a:p>
            <a:fld id="{B311ECC8-A762-DD47-936B-C6A7CF590B4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C29D1F4-5269-514A-AF51-D77AFF2005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4476" y="195442"/>
            <a:ext cx="714797" cy="7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422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 V/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C50B593-3F13-40F5-A22F-98907EDD23EA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rgbClr val="FFF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100" b="1" cap="none">
                <a:solidFill>
                  <a:srgbClr val="323E47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>
                <a:solidFill>
                  <a:srgbClr val="323E47"/>
                </a:solidFill>
              </a:defRPr>
            </a:lvl1pPr>
            <a:lvl2pPr>
              <a:defRPr>
                <a:solidFill>
                  <a:srgbClr val="323E47"/>
                </a:solidFill>
              </a:defRPr>
            </a:lvl2pPr>
            <a:lvl3pPr>
              <a:defRPr>
                <a:solidFill>
                  <a:srgbClr val="323E47"/>
                </a:solidFill>
              </a:defRPr>
            </a:lvl3pPr>
            <a:lvl4pPr>
              <a:defRPr>
                <a:solidFill>
                  <a:srgbClr val="323E47"/>
                </a:solidFill>
              </a:defRPr>
            </a:lvl4pPr>
            <a:lvl5pPr>
              <a:defRPr>
                <a:solidFill>
                  <a:srgbClr val="323E47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629150"/>
            <a:ext cx="2133600" cy="273844"/>
          </a:xfrm>
        </p:spPr>
        <p:txBody>
          <a:bodyPr/>
          <a:lstStyle/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3844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133600" cy="273844"/>
          </a:xfrm>
        </p:spPr>
        <p:txBody>
          <a:bodyPr/>
          <a:lstStyle/>
          <a:p>
            <a:fld id="{B311ECC8-A762-DD47-936B-C6A7CF590B4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C29D1F4-5269-514A-AF51-D77AFF2005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4476" y="195442"/>
            <a:ext cx="714797" cy="7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968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V/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3AAD692D-02AB-2743-899C-9A2CA5EEDC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r="16811" b="22829"/>
          <a:stretch/>
        </p:blipFill>
        <p:spPr>
          <a:xfrm>
            <a:off x="4627596" y="963111"/>
            <a:ext cx="4536436" cy="418038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3100" b="1" cap="none">
                <a:solidFill>
                  <a:srgbClr val="323E47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629150"/>
            <a:ext cx="2133600" cy="273844"/>
          </a:xfrm>
        </p:spPr>
        <p:txBody>
          <a:bodyPr/>
          <a:lstStyle/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3844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133600" cy="273844"/>
          </a:xfrm>
        </p:spPr>
        <p:txBody>
          <a:bodyPr/>
          <a:lstStyle/>
          <a:p>
            <a:fld id="{B311ECC8-A762-DD47-936B-C6A7CF590B4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08903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G/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4030" cy="5143499"/>
          </a:xfrm>
          <a:prstGeom prst="rect">
            <a:avLst/>
          </a:prstGeom>
          <a:gradFill flip="none" rotWithShape="1">
            <a:gsLst>
              <a:gs pos="0">
                <a:srgbClr val="C8D1D5"/>
              </a:gs>
              <a:gs pos="50000">
                <a:schemeClr val="bg1"/>
              </a:gs>
              <a:gs pos="100000">
                <a:srgbClr val="C5CCD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3100" b="1" cap="none">
                <a:solidFill>
                  <a:srgbClr val="323E47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629150"/>
            <a:ext cx="2133600" cy="273844"/>
          </a:xfrm>
        </p:spPr>
        <p:txBody>
          <a:bodyPr/>
          <a:lstStyle/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3844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133600" cy="273844"/>
          </a:xfrm>
        </p:spPr>
        <p:txBody>
          <a:bodyPr/>
          <a:lstStyle/>
          <a:p>
            <a:fld id="{B311ECC8-A762-DD47-936B-C6A7CF590B4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14CF8BE-EDD9-9E49-819E-7E5766D1D3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4476" y="195442"/>
            <a:ext cx="714797" cy="7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699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G/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425E20C4-4A4D-410B-A1EB-C86ECDDA1B02}"/>
              </a:ext>
            </a:extLst>
          </p:cNvPr>
          <p:cNvSpPr/>
          <p:nvPr userDrawn="1"/>
        </p:nvSpPr>
        <p:spPr>
          <a:xfrm>
            <a:off x="1" y="1"/>
            <a:ext cx="9164030" cy="5143499"/>
          </a:xfrm>
          <a:prstGeom prst="rect">
            <a:avLst/>
          </a:prstGeom>
          <a:gradFill flip="none" rotWithShape="1">
            <a:gsLst>
              <a:gs pos="0">
                <a:srgbClr val="C8D1D5"/>
              </a:gs>
              <a:gs pos="50000">
                <a:schemeClr val="bg1"/>
              </a:gs>
              <a:gs pos="100000">
                <a:srgbClr val="C5CCD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3E47"/>
              </a:solidFill>
            </a:endParaRP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88F457C9-37D0-4124-BCC1-5FCEC61976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r="16811" b="22829"/>
          <a:stretch/>
        </p:blipFill>
        <p:spPr>
          <a:xfrm>
            <a:off x="4627596" y="963111"/>
            <a:ext cx="4536436" cy="418038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>
            <a:lvl1pPr>
              <a:defRPr sz="3100" b="1" cap="none">
                <a:solidFill>
                  <a:srgbClr val="323E47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>
                <a:solidFill>
                  <a:srgbClr val="323E47"/>
                </a:solidFill>
              </a:defRPr>
            </a:lvl1pPr>
            <a:lvl2pPr>
              <a:defRPr>
                <a:solidFill>
                  <a:srgbClr val="323E47"/>
                </a:solidFill>
              </a:defRPr>
            </a:lvl2pPr>
            <a:lvl3pPr>
              <a:defRPr>
                <a:solidFill>
                  <a:srgbClr val="323E47"/>
                </a:solidFill>
              </a:defRPr>
            </a:lvl3pPr>
            <a:lvl4pPr>
              <a:defRPr>
                <a:solidFill>
                  <a:srgbClr val="323E47"/>
                </a:solidFill>
              </a:defRPr>
            </a:lvl4pPr>
            <a:lvl5pPr>
              <a:defRPr>
                <a:solidFill>
                  <a:srgbClr val="323E47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629150"/>
            <a:ext cx="2133600" cy="273844"/>
          </a:xfrm>
        </p:spPr>
        <p:txBody>
          <a:bodyPr/>
          <a:lstStyle/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3844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133600" cy="273844"/>
          </a:xfrm>
        </p:spPr>
        <p:txBody>
          <a:bodyPr/>
          <a:lstStyle/>
          <a:p>
            <a:fld id="{B311ECC8-A762-DD47-936B-C6A7CF590B4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952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G/V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4030" cy="5143499"/>
          </a:xfrm>
          <a:prstGeom prst="rect">
            <a:avLst/>
          </a:prstGeom>
          <a:solidFill>
            <a:srgbClr val="81C185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3100" b="1" cap="none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629150"/>
            <a:ext cx="2133600" cy="273844"/>
          </a:xfrm>
        </p:spPr>
        <p:txBody>
          <a:bodyPr/>
          <a:lstStyle/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3844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133600" cy="273844"/>
          </a:xfrm>
        </p:spPr>
        <p:txBody>
          <a:bodyPr/>
          <a:lstStyle/>
          <a:p>
            <a:fld id="{B311ECC8-A762-DD47-936B-C6A7CF590B4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8098DB8D-7C0D-AB45-B025-9C216EB0BF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2759" y="4629150"/>
            <a:ext cx="778039" cy="35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581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 G/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9164030" cy="5143499"/>
          </a:xfrm>
          <a:prstGeom prst="rect">
            <a:avLst/>
          </a:prstGeom>
          <a:gradFill flip="none" rotWithShape="1">
            <a:gsLst>
              <a:gs pos="0">
                <a:srgbClr val="C8D1D5"/>
              </a:gs>
              <a:gs pos="50000">
                <a:schemeClr val="bg1"/>
              </a:gs>
              <a:gs pos="100000">
                <a:srgbClr val="C5CCD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>
            <a:lvl1pPr>
              <a:defRPr sz="3100" b="1" cap="none">
                <a:solidFill>
                  <a:srgbClr val="323E47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>
                <a:solidFill>
                  <a:srgbClr val="323E47"/>
                </a:solidFill>
              </a:defRPr>
            </a:lvl1pPr>
            <a:lvl2pPr>
              <a:defRPr>
                <a:solidFill>
                  <a:srgbClr val="323E47"/>
                </a:solidFill>
              </a:defRPr>
            </a:lvl2pPr>
            <a:lvl3pPr>
              <a:defRPr>
                <a:solidFill>
                  <a:srgbClr val="323E47"/>
                </a:solidFill>
              </a:defRPr>
            </a:lvl3pPr>
            <a:lvl4pPr>
              <a:defRPr>
                <a:solidFill>
                  <a:srgbClr val="323E47"/>
                </a:solidFill>
              </a:defRPr>
            </a:lvl4pPr>
            <a:lvl5pPr>
              <a:defRPr>
                <a:solidFill>
                  <a:srgbClr val="323E47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629150"/>
            <a:ext cx="2133600" cy="273844"/>
          </a:xfrm>
        </p:spPr>
        <p:txBody>
          <a:bodyPr/>
          <a:lstStyle/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3844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133600" cy="273844"/>
          </a:xfrm>
        </p:spPr>
        <p:txBody>
          <a:bodyPr/>
          <a:lstStyle/>
          <a:p>
            <a:fld id="{B311ECC8-A762-DD47-936B-C6A7CF590B4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9F66FBF0-B494-DC46-9EFD-F7387197B9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4476" y="195442"/>
            <a:ext cx="714797" cy="7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005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G/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1"/>
            <a:ext cx="9164030" cy="5143499"/>
          </a:xfrm>
          <a:prstGeom prst="rect">
            <a:avLst/>
          </a:prstGeom>
          <a:gradFill flip="none" rotWithShape="1">
            <a:gsLst>
              <a:gs pos="0">
                <a:srgbClr val="C8D1D5"/>
              </a:gs>
              <a:gs pos="50000">
                <a:schemeClr val="bg1"/>
              </a:gs>
              <a:gs pos="100000">
                <a:srgbClr val="C5CCD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3E47"/>
              </a:solidFill>
            </a:endParaRP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57A5AF8E-14F7-FF45-AD51-6784F1BC8A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r="16811" b="22829"/>
          <a:stretch/>
        </p:blipFill>
        <p:spPr>
          <a:xfrm>
            <a:off x="4627596" y="963111"/>
            <a:ext cx="4536436" cy="418038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3100" b="1" cap="none">
                <a:solidFill>
                  <a:srgbClr val="323E47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629150"/>
            <a:ext cx="2133600" cy="273844"/>
          </a:xfrm>
        </p:spPr>
        <p:txBody>
          <a:bodyPr/>
          <a:lstStyle/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3844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133600" cy="273844"/>
          </a:xfrm>
        </p:spPr>
        <p:txBody>
          <a:bodyPr/>
          <a:lstStyle/>
          <a:p>
            <a:fld id="{B311ECC8-A762-DD47-936B-C6A7CF590B4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20673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>
            <a:lvl1pPr>
              <a:defRPr sz="3100" b="1" cap="none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1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629150"/>
            <a:ext cx="2133600" cy="273844"/>
          </a:xfrm>
        </p:spPr>
        <p:txBody>
          <a:bodyPr/>
          <a:lstStyle/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3844"/>
          </a:xfrm>
        </p:spPr>
        <p:txBody>
          <a:bodyPr/>
          <a:lstStyle/>
          <a:p>
            <a:endParaRPr lang="sv-SE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133600" cy="273844"/>
          </a:xfrm>
        </p:spPr>
        <p:txBody>
          <a:bodyPr/>
          <a:lstStyle/>
          <a:p>
            <a:pPr algn="l"/>
            <a:fld id="{B311ECC8-A762-DD47-936B-C6A7CF590B47}" type="slidenum">
              <a:rPr lang="sv-SE" smtClean="0"/>
              <a:pPr algn="l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96424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9C73FC2C-CF22-42A6-B46C-396716063FED}"/>
              </a:ext>
            </a:extLst>
          </p:cNvPr>
          <p:cNvSpPr/>
          <p:nvPr userDrawn="1"/>
        </p:nvSpPr>
        <p:spPr>
          <a:xfrm>
            <a:off x="0" y="2499742"/>
            <a:ext cx="9144000" cy="2643758"/>
          </a:xfrm>
          <a:prstGeom prst="rect">
            <a:avLst/>
          </a:prstGeom>
          <a:solidFill>
            <a:srgbClr val="81C185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8BEB8AE-E49B-4D6A-9F7D-77F70384B6B1}"/>
              </a:ext>
            </a:extLst>
          </p:cNvPr>
          <p:cNvSpPr/>
          <p:nvPr userDrawn="1"/>
        </p:nvSpPr>
        <p:spPr>
          <a:xfrm>
            <a:off x="0" y="-8951"/>
            <a:ext cx="9144000" cy="2571750"/>
          </a:xfrm>
          <a:prstGeom prst="rect">
            <a:avLst/>
          </a:prstGeom>
          <a:solidFill>
            <a:srgbClr val="81C1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87597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629150"/>
            <a:ext cx="2133600" cy="273844"/>
          </a:xfrm>
        </p:spPr>
        <p:txBody>
          <a:bodyPr/>
          <a:lstStyle/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3844"/>
          </a:xfrm>
        </p:spPr>
        <p:txBody>
          <a:bodyPr/>
          <a:lstStyle/>
          <a:p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133600" cy="273844"/>
          </a:xfrm>
        </p:spPr>
        <p:txBody>
          <a:bodyPr/>
          <a:lstStyle/>
          <a:p>
            <a:pPr algn="l"/>
            <a:fld id="{B311ECC8-A762-DD47-936B-C6A7CF590B47}" type="slidenum">
              <a:rPr lang="sv-SE" smtClean="0"/>
              <a:pPr algn="l"/>
              <a:t>‹#›</a:t>
            </a:fld>
            <a:endParaRPr lang="sv-SE"/>
          </a:p>
        </p:txBody>
      </p:sp>
      <p:sp>
        <p:nvSpPr>
          <p:cNvPr id="11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41190350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G/B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9164030" cy="5143499"/>
          </a:xfrm>
          <a:prstGeom prst="rect">
            <a:avLst/>
          </a:prstGeom>
          <a:solidFill>
            <a:srgbClr val="81C185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100" b="1" cap="none">
                <a:solidFill>
                  <a:srgbClr val="323E47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>
                <a:solidFill>
                  <a:srgbClr val="323E47"/>
                </a:solidFill>
              </a:defRPr>
            </a:lvl1pPr>
            <a:lvl2pPr>
              <a:defRPr>
                <a:solidFill>
                  <a:srgbClr val="323E47"/>
                </a:solidFill>
              </a:defRPr>
            </a:lvl2pPr>
            <a:lvl3pPr>
              <a:defRPr>
                <a:solidFill>
                  <a:srgbClr val="323E47"/>
                </a:solidFill>
              </a:defRPr>
            </a:lvl3pPr>
            <a:lvl4pPr>
              <a:defRPr>
                <a:solidFill>
                  <a:srgbClr val="323E47"/>
                </a:solidFill>
              </a:defRPr>
            </a:lvl4pPr>
            <a:lvl5pPr>
              <a:defRPr>
                <a:solidFill>
                  <a:srgbClr val="323E47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629150"/>
            <a:ext cx="2133600" cy="273844"/>
          </a:xfrm>
        </p:spPr>
        <p:txBody>
          <a:bodyPr/>
          <a:lstStyle/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3844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133600" cy="273844"/>
          </a:xfrm>
        </p:spPr>
        <p:txBody>
          <a:bodyPr/>
          <a:lstStyle/>
          <a:p>
            <a:fld id="{B311ECC8-A762-DD47-936B-C6A7CF590B4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005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G/V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9164030" cy="5143499"/>
          </a:xfrm>
          <a:prstGeom prst="rect">
            <a:avLst/>
          </a:prstGeom>
          <a:solidFill>
            <a:srgbClr val="81C185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100" b="1" cap="none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629150"/>
            <a:ext cx="2133600" cy="273844"/>
          </a:xfrm>
        </p:spPr>
        <p:txBody>
          <a:bodyPr/>
          <a:lstStyle/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3844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133600" cy="273844"/>
          </a:xfrm>
        </p:spPr>
        <p:txBody>
          <a:bodyPr/>
          <a:lstStyle/>
          <a:p>
            <a:fld id="{B311ECC8-A762-DD47-936B-C6A7CF590B4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5E64BB07-C7C0-EA4A-8D58-4779CB6DC1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2759" y="4629150"/>
            <a:ext cx="778039" cy="35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2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G/V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39FF3F4A-C93F-1341-B72D-A1ECE9D8B727}"/>
              </a:ext>
            </a:extLst>
          </p:cNvPr>
          <p:cNvSpPr/>
          <p:nvPr userDrawn="1"/>
        </p:nvSpPr>
        <p:spPr>
          <a:xfrm>
            <a:off x="1" y="1"/>
            <a:ext cx="9164030" cy="5143499"/>
          </a:xfrm>
          <a:prstGeom prst="rect">
            <a:avLst/>
          </a:prstGeom>
          <a:solidFill>
            <a:srgbClr val="81C185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629150"/>
            <a:ext cx="2133600" cy="273844"/>
          </a:xfrm>
        </p:spPr>
        <p:txBody>
          <a:bodyPr/>
          <a:lstStyle/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3844"/>
          </a:xfrm>
        </p:spPr>
        <p:txBody>
          <a:bodyPr/>
          <a:lstStyle/>
          <a:p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133600" cy="273844"/>
          </a:xfrm>
        </p:spPr>
        <p:txBody>
          <a:bodyPr/>
          <a:lstStyle/>
          <a:p>
            <a:pPr algn="l"/>
            <a:fld id="{B311ECC8-A762-DD47-936B-C6A7CF590B47}" type="slidenum">
              <a:rPr lang="sv-SE" smtClean="0"/>
              <a:pPr algn="l"/>
              <a:t>‹#›</a:t>
            </a:fld>
            <a:endParaRPr lang="sv-SE"/>
          </a:p>
        </p:txBody>
      </p:sp>
      <p:sp>
        <p:nvSpPr>
          <p:cNvPr id="10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3100" b="1" cap="none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1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4E35D89-787D-7249-95CC-B8183EF558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4476" y="4258186"/>
            <a:ext cx="714796" cy="7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17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G/V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5B396BA-86A8-394A-8362-D6DEB6CC903A}"/>
              </a:ext>
            </a:extLst>
          </p:cNvPr>
          <p:cNvSpPr/>
          <p:nvPr userDrawn="1"/>
        </p:nvSpPr>
        <p:spPr>
          <a:xfrm>
            <a:off x="1" y="1"/>
            <a:ext cx="9164030" cy="5143499"/>
          </a:xfrm>
          <a:prstGeom prst="rect">
            <a:avLst/>
          </a:prstGeom>
          <a:solidFill>
            <a:srgbClr val="81C185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>
            <a:lvl1pPr>
              <a:defRPr sz="3100" b="1" cap="none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1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629150"/>
            <a:ext cx="2133600" cy="273844"/>
          </a:xfrm>
        </p:spPr>
        <p:txBody>
          <a:bodyPr/>
          <a:lstStyle/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3844"/>
          </a:xfrm>
        </p:spPr>
        <p:txBody>
          <a:bodyPr/>
          <a:lstStyle/>
          <a:p>
            <a:endParaRPr lang="sv-SE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133600" cy="273844"/>
          </a:xfrm>
        </p:spPr>
        <p:txBody>
          <a:bodyPr/>
          <a:lstStyle>
            <a:lvl1pPr algn="l">
              <a:defRPr/>
            </a:lvl1pPr>
          </a:lstStyle>
          <a:p>
            <a:fld id="{B311ECC8-A762-DD47-936B-C6A7CF590B4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A1C05235-573F-2843-B044-4ED8EECA10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4476" y="4258186"/>
            <a:ext cx="714796" cy="7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0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G/V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1"/>
            <a:ext cx="9164030" cy="5143499"/>
          </a:xfrm>
          <a:prstGeom prst="rect">
            <a:avLst/>
          </a:prstGeom>
          <a:solidFill>
            <a:srgbClr val="81C185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3100" b="1" cap="none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629150"/>
            <a:ext cx="2133600" cy="273844"/>
          </a:xfrm>
        </p:spPr>
        <p:txBody>
          <a:bodyPr/>
          <a:lstStyle/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3844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133600" cy="273844"/>
          </a:xfrm>
        </p:spPr>
        <p:txBody>
          <a:bodyPr/>
          <a:lstStyle/>
          <a:p>
            <a:fld id="{B311ECC8-A762-DD47-936B-C6A7CF590B4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B01E4EF-044B-0E4B-A5E4-6A471D1955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r="17475" b="23446"/>
          <a:stretch/>
        </p:blipFill>
        <p:spPr>
          <a:xfrm>
            <a:off x="4627596" y="963111"/>
            <a:ext cx="4536435" cy="418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6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1ECC8-A762-DD47-936B-C6A7CF590B47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0" r:id="rId3"/>
    <p:sldLayoutId id="2147483693" r:id="rId4"/>
    <p:sldLayoutId id="2147483691" r:id="rId5"/>
    <p:sldLayoutId id="2147483694" r:id="rId6"/>
    <p:sldLayoutId id="2147483701" r:id="rId7"/>
    <p:sldLayoutId id="2147483702" r:id="rId8"/>
    <p:sldLayoutId id="2147483689" r:id="rId9"/>
    <p:sldLayoutId id="2147483696" r:id="rId10"/>
    <p:sldLayoutId id="2147483697" r:id="rId11"/>
    <p:sldLayoutId id="2147483698" r:id="rId12"/>
    <p:sldLayoutId id="2147483699" r:id="rId13"/>
    <p:sldLayoutId id="2147483654" r:id="rId14"/>
    <p:sldLayoutId id="2147483655" r:id="rId15"/>
    <p:sldLayoutId id="2147483692" r:id="rId16"/>
    <p:sldLayoutId id="2147483695" r:id="rId17"/>
    <p:sldLayoutId id="2147483700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5" r:id="rId31"/>
    <p:sldLayoutId id="2147483716" r:id="rId32"/>
    <p:sldLayoutId id="2147483717" r:id="rId33"/>
    <p:sldLayoutId id="2147483718" r:id="rId34"/>
    <p:sldLayoutId id="2147483719" r:id="rId35"/>
    <p:sldLayoutId id="2147483720" r:id="rId36"/>
    <p:sldLayoutId id="2147483666" r:id="rId37"/>
    <p:sldLayoutId id="2147483685" r:id="rId38"/>
    <p:sldLayoutId id="2147483721" r:id="rId39"/>
    <p:sldLayoutId id="2147483722" r:id="rId40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rgbClr val="323E4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23E47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323E47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23E47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323E47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323E47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8E293-C8BF-D24D-90B4-1E56B048D842}" type="datetimeFigureOut">
              <a:rPr lang="sv-SE" smtClean="0"/>
              <a:pPr/>
              <a:t>2023-05-12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1ECC8-A762-DD47-936B-C6A7CF590B4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984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rgbClr val="323E4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23E47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323E47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23E47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323E47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323E47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ustoo.com/" TargetMode="Externa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deconomiablog.blogspot.com/2016/12/etapas-previas-la-solucion-del-problema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ustoo.com/" TargetMode="Externa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46AF53-CF23-C64F-98F1-2ADFDAA20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020490"/>
            <a:ext cx="7772400" cy="1102519"/>
          </a:xfrm>
        </p:spPr>
        <p:txBody>
          <a:bodyPr anchor="ctr">
            <a:normAutofit/>
          </a:bodyPr>
          <a:lstStyle/>
          <a:p>
            <a:r>
              <a:rPr lang="sv-SE"/>
              <a:t>SAM-testet </a:t>
            </a:r>
            <a:br>
              <a:rPr lang="sv-SE"/>
            </a:br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90BA1A0-0A86-8142-BEF4-7654CCCD9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212471"/>
            <a:ext cx="6400800" cy="1314450"/>
          </a:xfrm>
        </p:spPr>
        <p:txBody>
          <a:bodyPr>
            <a:normAutofit/>
          </a:bodyPr>
          <a:lstStyle/>
          <a:p>
            <a:r>
              <a:rPr lang="sv-SE" sz="1600"/>
              <a:t>- ett väl utprövat stöd i arbetsmiljöarbetet</a:t>
            </a:r>
          </a:p>
        </p:txBody>
      </p:sp>
    </p:spTree>
    <p:extLst>
      <p:ext uri="{BB962C8B-B14F-4D97-AF65-F5344CB8AC3E}">
        <p14:creationId xmlns:p14="http://schemas.microsoft.com/office/powerpoint/2010/main" val="2334546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BF1240-C4A5-413E-8D31-00AB51E88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Frågorna i SAM-testet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B43E082D-AA96-A49F-081D-C887ECE63B24}"/>
              </a:ext>
            </a:extLst>
          </p:cNvPr>
          <p:cNvSpPr txBox="1"/>
          <p:nvPr/>
        </p:nvSpPr>
        <p:spPr>
          <a:xfrm>
            <a:off x="0" y="1025862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sv-SE" sz="1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sv-SE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Varje frågekategori </a:t>
            </a:r>
            <a:r>
              <a:rPr lang="sv-SE" sz="1400">
                <a:solidFill>
                  <a:schemeClr val="tx1">
                    <a:lumMod val="75000"/>
                    <a:lumOff val="25000"/>
                  </a:schemeClr>
                </a:solidFill>
              </a:rPr>
              <a:t>har 3 frågor: </a:t>
            </a:r>
          </a:p>
        </p:txBody>
      </p: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C8F1E4E0-1178-9171-37F7-75931F934470}"/>
              </a:ext>
            </a:extLst>
          </p:cNvPr>
          <p:cNvSpPr/>
          <p:nvPr/>
        </p:nvSpPr>
        <p:spPr>
          <a:xfrm>
            <a:off x="2898825" y="1746552"/>
            <a:ext cx="3277772" cy="918160"/>
          </a:xfrm>
          <a:prstGeom prst="roundRect">
            <a:avLst/>
          </a:prstGeom>
          <a:noFill/>
          <a:ln>
            <a:solidFill>
              <a:srgbClr val="D801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3F2A0B3-1E48-B966-1C9A-8FCDDD1B5B86}"/>
              </a:ext>
            </a:extLst>
          </p:cNvPr>
          <p:cNvSpPr txBox="1"/>
          <p:nvPr/>
        </p:nvSpPr>
        <p:spPr>
          <a:xfrm>
            <a:off x="2898825" y="1949571"/>
            <a:ext cx="3277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sv-SE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Fråga 1</a:t>
            </a:r>
            <a:r>
              <a:rPr lang="sv-SE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anger ett absolut krav enligt lagstiftning och föreskrifter</a:t>
            </a: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05BCC752-07FC-B35D-83CA-21CD513C8E76}"/>
              </a:ext>
            </a:extLst>
          </p:cNvPr>
          <p:cNvSpPr/>
          <p:nvPr/>
        </p:nvSpPr>
        <p:spPr>
          <a:xfrm>
            <a:off x="2898826" y="2795400"/>
            <a:ext cx="3277772" cy="91816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058F32C6-08DE-F663-2B78-953EF79D9841}"/>
              </a:ext>
            </a:extLst>
          </p:cNvPr>
          <p:cNvSpPr txBox="1"/>
          <p:nvPr/>
        </p:nvSpPr>
        <p:spPr>
          <a:xfrm>
            <a:off x="2898825" y="2896123"/>
            <a:ext cx="334698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sv-SE"/>
            </a:defPPr>
            <a:lvl1pPr algn="ctr">
              <a:spcAft>
                <a:spcPts val="600"/>
              </a:spcAft>
              <a:defRPr sz="1400"/>
            </a:lvl1pPr>
          </a:lstStyle>
          <a:p>
            <a:r>
              <a:rPr lang="sv-SE" b="1">
                <a:solidFill>
                  <a:schemeClr val="tx1">
                    <a:lumMod val="75000"/>
                    <a:lumOff val="25000"/>
                  </a:schemeClr>
                </a:solidFill>
              </a:rPr>
              <a:t>Fråga 2</a:t>
            </a:r>
            <a:r>
              <a:rPr lang="sv-SE">
                <a:solidFill>
                  <a:schemeClr val="tx1">
                    <a:lumMod val="75000"/>
                    <a:lumOff val="25000"/>
                  </a:schemeClr>
                </a:solidFill>
              </a:rPr>
              <a:t> bedömer systematiska arbetsmiljöarbetet </a:t>
            </a:r>
            <a:br>
              <a:rPr lang="sv-SE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v-SE">
                <a:solidFill>
                  <a:schemeClr val="tx1">
                    <a:lumMod val="75000"/>
                    <a:lumOff val="25000"/>
                  </a:schemeClr>
                </a:solidFill>
              </a:rPr>
              <a:t>efter SAM-föreskriften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24DA852D-9879-2D49-79FF-FAB08A4DFD92}"/>
              </a:ext>
            </a:extLst>
          </p:cNvPr>
          <p:cNvSpPr txBox="1"/>
          <p:nvPr/>
        </p:nvSpPr>
        <p:spPr>
          <a:xfrm>
            <a:off x="2898825" y="4058119"/>
            <a:ext cx="33469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sv-SE"/>
            </a:defPPr>
            <a:lvl1pPr algn="ctr">
              <a:spcAft>
                <a:spcPts val="600"/>
              </a:spcAft>
              <a:defRPr sz="1400"/>
            </a:lvl1pPr>
          </a:lstStyle>
          <a:p>
            <a:r>
              <a:rPr lang="sv-SE" b="1">
                <a:solidFill>
                  <a:schemeClr val="tx1">
                    <a:lumMod val="75000"/>
                    <a:lumOff val="25000"/>
                  </a:schemeClr>
                </a:solidFill>
              </a:rPr>
              <a:t>Fråga 3</a:t>
            </a:r>
            <a:r>
              <a:rPr lang="sv-SE">
                <a:solidFill>
                  <a:schemeClr val="tx1">
                    <a:lumMod val="75000"/>
                    <a:lumOff val="25000"/>
                  </a:schemeClr>
                </a:solidFill>
              </a:rPr>
              <a:t> visar hur aktivt förebyggande arbetet är med arbetsmiljöfrågor/faktorer</a:t>
            </a:r>
          </a:p>
        </p:txBody>
      </p:sp>
      <p:sp>
        <p:nvSpPr>
          <p:cNvPr id="15" name="Rektangel: rundade hörn 14">
            <a:extLst>
              <a:ext uri="{FF2B5EF4-FFF2-40B4-BE49-F238E27FC236}">
                <a16:creationId xmlns:a16="http://schemas.microsoft.com/office/drawing/2014/main" id="{A2A28F29-DB94-4A79-28A4-59E6CDEEAD36}"/>
              </a:ext>
            </a:extLst>
          </p:cNvPr>
          <p:cNvSpPr/>
          <p:nvPr/>
        </p:nvSpPr>
        <p:spPr>
          <a:xfrm>
            <a:off x="2898825" y="3878263"/>
            <a:ext cx="3277772" cy="91816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ratbubbla: rektangel med rundade hörn 3">
            <a:extLst>
              <a:ext uri="{FF2B5EF4-FFF2-40B4-BE49-F238E27FC236}">
                <a16:creationId xmlns:a16="http://schemas.microsoft.com/office/drawing/2014/main" id="{77187747-168D-B859-13D0-742AD59550AF}"/>
              </a:ext>
            </a:extLst>
          </p:cNvPr>
          <p:cNvSpPr/>
          <p:nvPr/>
        </p:nvSpPr>
        <p:spPr>
          <a:xfrm rot="964571">
            <a:off x="6692995" y="1721385"/>
            <a:ext cx="1993805" cy="918161"/>
          </a:xfrm>
          <a:prstGeom prst="wedgeRoundRectCallout">
            <a:avLst>
              <a:gd name="adj1" fmla="val -36006"/>
              <a:gd name="adj2" fmla="val 86885"/>
              <a:gd name="adj3" fmla="val 16667"/>
            </a:avLst>
          </a:prstGeom>
          <a:noFill/>
          <a:ln>
            <a:solidFill>
              <a:srgbClr val="0070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>
                <a:solidFill>
                  <a:schemeClr val="tx1"/>
                </a:solidFill>
              </a:rPr>
              <a:t>Till varje frågekategori finns hänvisning till var i lag och föreskrifter det aktuella området beskrivs</a:t>
            </a:r>
          </a:p>
        </p:txBody>
      </p:sp>
    </p:spTree>
    <p:extLst>
      <p:ext uri="{BB962C8B-B14F-4D97-AF65-F5344CB8AC3E}">
        <p14:creationId xmlns:p14="http://schemas.microsoft.com/office/powerpoint/2010/main" val="1300435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BF1240-C4A5-413E-8D31-00AB51E88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>
                <a:solidFill>
                  <a:schemeClr val="tx1">
                    <a:lumMod val="75000"/>
                    <a:lumOff val="25000"/>
                  </a:schemeClr>
                </a:solidFill>
              </a:rPr>
              <a:t>Resultat och handlingsplan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2C5D5180-9524-4094-9AA3-5455F45E2B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654" t="3255" r="11582" b="20129"/>
          <a:stretch/>
        </p:blipFill>
        <p:spPr>
          <a:xfrm>
            <a:off x="2187024" y="3122680"/>
            <a:ext cx="687532" cy="1311482"/>
          </a:xfrm>
          <a:effectLst>
            <a:softEdge rad="127000"/>
          </a:effec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2CF2738A-E086-40D0-B7D7-C1BA2AB78A20}"/>
              </a:ext>
            </a:extLst>
          </p:cNvPr>
          <p:cNvSpPr txBox="1"/>
          <p:nvPr/>
        </p:nvSpPr>
        <p:spPr>
          <a:xfrm>
            <a:off x="2542130" y="2669282"/>
            <a:ext cx="4932866" cy="200054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sv-SE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Med trafikljuset som idé är utgångspunkten i handlingsplanen:</a:t>
            </a:r>
          </a:p>
          <a:p>
            <a:pPr>
              <a:spcAft>
                <a:spcPts val="600"/>
              </a:spcAft>
            </a:pPr>
            <a:endParaRPr lang="sv-SE" sz="14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sv-SE" sz="1400">
                <a:solidFill>
                  <a:schemeClr val="tx1">
                    <a:lumMod val="75000"/>
                    <a:lumOff val="25000"/>
                  </a:schemeClr>
                </a:solidFill>
              </a:rPr>
              <a:t>Lagkrav</a:t>
            </a:r>
            <a:endParaRPr lang="sv-SE" sz="14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sv-SE" sz="1400">
                <a:solidFill>
                  <a:schemeClr val="tx1">
                    <a:lumMod val="75000"/>
                    <a:lumOff val="25000"/>
                  </a:schemeClr>
                </a:solidFill>
              </a:rPr>
              <a:t>Systematiskt arbetsmiljöarbete</a:t>
            </a:r>
            <a:endParaRPr lang="sv-SE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sv-SE" sz="1400">
                <a:solidFill>
                  <a:schemeClr val="tx1">
                    <a:lumMod val="75000"/>
                    <a:lumOff val="25000"/>
                  </a:schemeClr>
                </a:solidFill>
              </a:rPr>
              <a:t>Förebyggande arbetsmiljöarbete</a:t>
            </a:r>
          </a:p>
          <a:p>
            <a:pPr marL="285750" indent="-285750">
              <a:buFontTx/>
              <a:buChar char="-"/>
            </a:pPr>
            <a:endParaRPr lang="sv-SE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2A80F319-C630-3B56-E5A9-40C016E9BC41}"/>
              </a:ext>
            </a:extLst>
          </p:cNvPr>
          <p:cNvSpPr/>
          <p:nvPr/>
        </p:nvSpPr>
        <p:spPr>
          <a:xfrm>
            <a:off x="2388292" y="3996171"/>
            <a:ext cx="293599" cy="319229"/>
          </a:xfrm>
          <a:prstGeom prst="ellipse">
            <a:avLst/>
          </a:prstGeom>
          <a:solidFill>
            <a:srgbClr val="2FD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sv-SE" sz="800" b="1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8A3339ED-55BE-B8BD-2913-20B68F9E76E8}"/>
              </a:ext>
            </a:extLst>
          </p:cNvPr>
          <p:cNvSpPr/>
          <p:nvPr/>
        </p:nvSpPr>
        <p:spPr>
          <a:xfrm>
            <a:off x="2374686" y="3633696"/>
            <a:ext cx="307207" cy="319229"/>
          </a:xfrm>
          <a:prstGeom prst="ellipse">
            <a:avLst/>
          </a:prstGeom>
          <a:solidFill>
            <a:srgbClr val="FE8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sv-SE" sz="800" b="1"/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8318258B-D4DB-B524-FC02-89F00F5E3FCE}"/>
              </a:ext>
            </a:extLst>
          </p:cNvPr>
          <p:cNvSpPr/>
          <p:nvPr/>
        </p:nvSpPr>
        <p:spPr>
          <a:xfrm>
            <a:off x="2401899" y="3309611"/>
            <a:ext cx="279993" cy="257997"/>
          </a:xfrm>
          <a:prstGeom prst="ellipse">
            <a:avLst/>
          </a:prstGeom>
          <a:solidFill>
            <a:srgbClr val="D80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sv-SE" sz="800" b="1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9521AF39-9589-32CF-A1EC-9937BBB2DFA5}"/>
              </a:ext>
            </a:extLst>
          </p:cNvPr>
          <p:cNvSpPr txBox="1"/>
          <p:nvPr/>
        </p:nvSpPr>
        <p:spPr>
          <a:xfrm>
            <a:off x="2530790" y="1239727"/>
            <a:ext cx="4082420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sv-SE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Efter besvarade frågor presenteras:</a:t>
            </a:r>
            <a:endParaRPr lang="sv-SE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sv-SE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Friskfaktorer</a:t>
            </a:r>
            <a:r>
              <a:rPr lang="sv-SE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– vad ni är bra på och ska bibehålla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sv-SE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Resultat</a:t>
            </a:r>
            <a:r>
              <a:rPr lang="sv-SE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- övergripande med värden 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sv-SE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Handlingsplan</a:t>
            </a:r>
            <a:r>
              <a:rPr lang="sv-SE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- interaktiv</a:t>
            </a:r>
          </a:p>
          <a:p>
            <a:pPr marL="285750" indent="-285750">
              <a:spcAft>
                <a:spcPts val="600"/>
              </a:spcAft>
              <a:buChar char="-"/>
            </a:pPr>
            <a:endParaRPr lang="sv-SE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13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20AE7B-B21D-BADD-B07A-F29D98677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8379"/>
            <a:ext cx="8229600" cy="857250"/>
          </a:xfrm>
        </p:spPr>
        <p:txBody>
          <a:bodyPr/>
          <a:lstStyle/>
          <a:p>
            <a:r>
              <a:rPr lang="sv-SE"/>
              <a:t>Plustoo.com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AA10E7-E3F5-25A8-F617-3E7F3E920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1460" y="1652408"/>
            <a:ext cx="5201080" cy="20861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2000"/>
              <a:t>Så här visas </a:t>
            </a:r>
          </a:p>
          <a:p>
            <a:pPr marL="0" indent="0" algn="ctr">
              <a:buNone/>
            </a:pPr>
            <a:r>
              <a:rPr lang="sv-SE" sz="2000"/>
              <a:t>resultatet och handlingsplanen i</a:t>
            </a:r>
          </a:p>
          <a:p>
            <a:pPr marL="0" indent="0" algn="ctr">
              <a:buNone/>
            </a:pPr>
            <a:r>
              <a:rPr lang="sv-SE" sz="2000"/>
              <a:t> </a:t>
            </a:r>
            <a:r>
              <a:rPr lang="sv-SE" sz="2000">
                <a:solidFill>
                  <a:srgbClr val="00703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www.plustoo.com</a:t>
            </a:r>
            <a:r>
              <a:rPr lang="sv-SE" sz="2000">
                <a:solidFill>
                  <a:srgbClr val="007033"/>
                </a:solidFill>
              </a:rPr>
              <a:t> </a:t>
            </a:r>
          </a:p>
        </p:txBody>
      </p:sp>
      <p:sp>
        <p:nvSpPr>
          <p:cNvPr id="4" name="Pil: höger 3">
            <a:extLst>
              <a:ext uri="{FF2B5EF4-FFF2-40B4-BE49-F238E27FC236}">
                <a16:creationId xmlns:a16="http://schemas.microsoft.com/office/drawing/2014/main" id="{65FEB346-472B-87B1-3516-465A19DCC917}"/>
              </a:ext>
            </a:extLst>
          </p:cNvPr>
          <p:cNvSpPr/>
          <p:nvPr/>
        </p:nvSpPr>
        <p:spPr>
          <a:xfrm>
            <a:off x="4131987" y="3559089"/>
            <a:ext cx="1045029" cy="359015"/>
          </a:xfrm>
          <a:prstGeom prst="rightArrow">
            <a:avLst/>
          </a:prstGeom>
          <a:solidFill>
            <a:srgbClr val="0070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5464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1D744D1-7B90-F134-9467-DCE930443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sv-SE"/>
              <a:t>Friskfaktorer i arbetsmiljöarbetet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8F5F752-7AB7-6D19-EC7F-28C334B39E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2" r="7168"/>
          <a:stretch/>
        </p:blipFill>
        <p:spPr>
          <a:xfrm>
            <a:off x="2842617" y="1200151"/>
            <a:ext cx="3458765" cy="33944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Pratbubbla: rektangel med rundade hörn 1">
            <a:extLst>
              <a:ext uri="{FF2B5EF4-FFF2-40B4-BE49-F238E27FC236}">
                <a16:creationId xmlns:a16="http://schemas.microsoft.com/office/drawing/2014/main" id="{BC8644A4-AB25-5CDF-CCC6-84254A95E9FB}"/>
              </a:ext>
            </a:extLst>
          </p:cNvPr>
          <p:cNvSpPr/>
          <p:nvPr/>
        </p:nvSpPr>
        <p:spPr>
          <a:xfrm rot="20959114">
            <a:off x="391885" y="1543493"/>
            <a:ext cx="1993805" cy="1320036"/>
          </a:xfrm>
          <a:prstGeom prst="wedgeRoundRectCallout">
            <a:avLst>
              <a:gd name="adj1" fmla="val 44513"/>
              <a:gd name="adj2" fmla="val 75357"/>
              <a:gd name="adj3" fmla="val 16667"/>
            </a:avLst>
          </a:prstGeom>
          <a:noFill/>
          <a:ln>
            <a:solidFill>
              <a:srgbClr val="0070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>
                <a:solidFill>
                  <a:schemeClr val="tx1"/>
                </a:solidFill>
              </a:rPr>
              <a:t>När ni klarmarkerat testet visas sammanställning på era friskfaktorer.</a:t>
            </a:r>
          </a:p>
          <a:p>
            <a:pPr algn="ctr"/>
            <a:endParaRPr lang="sv-SE" sz="900">
              <a:solidFill>
                <a:schemeClr val="tx1"/>
              </a:solidFill>
            </a:endParaRPr>
          </a:p>
          <a:p>
            <a:pPr algn="ctr"/>
            <a:r>
              <a:rPr lang="sv-SE" sz="900">
                <a:solidFill>
                  <a:schemeClr val="tx1"/>
                </a:solidFill>
              </a:rPr>
              <a:t>Stanna upp och diskutera hur ni ska bibehålla friskfaktorerna och använda dem vägledande i arbetsmiljöarbetet.</a:t>
            </a:r>
          </a:p>
        </p:txBody>
      </p:sp>
    </p:spTree>
    <p:extLst>
      <p:ext uri="{BB962C8B-B14F-4D97-AF65-F5344CB8AC3E}">
        <p14:creationId xmlns:p14="http://schemas.microsoft.com/office/powerpoint/2010/main" val="1973280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17EA52-8FFD-4F3C-9B04-9F5EE91F4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Resultatet presenteras övergripande</a:t>
            </a:r>
          </a:p>
        </p:txBody>
      </p:sp>
      <p:pic>
        <p:nvPicPr>
          <p:cNvPr id="2" name="Bildobjekt 3">
            <a:extLst>
              <a:ext uri="{FF2B5EF4-FFF2-40B4-BE49-F238E27FC236}">
                <a16:creationId xmlns:a16="http://schemas.microsoft.com/office/drawing/2014/main" id="{A978A5A8-F3C9-95F3-BBE9-B3AFBA33DC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4" t="2426" r="3379" b="3958"/>
          <a:stretch/>
        </p:blipFill>
        <p:spPr>
          <a:xfrm>
            <a:off x="2968336" y="1143000"/>
            <a:ext cx="3207327" cy="17387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98CE577-957F-EDBF-08A8-4C9804894D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6" t="4231" r="2275" b="4744"/>
          <a:stretch/>
        </p:blipFill>
        <p:spPr>
          <a:xfrm>
            <a:off x="2968336" y="3050635"/>
            <a:ext cx="3207327" cy="18688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Pratbubbla: rektangel med rundade hörn 2">
            <a:extLst>
              <a:ext uri="{FF2B5EF4-FFF2-40B4-BE49-F238E27FC236}">
                <a16:creationId xmlns:a16="http://schemas.microsoft.com/office/drawing/2014/main" id="{CA2D8269-F338-C6C3-E911-629968FEDD42}"/>
              </a:ext>
            </a:extLst>
          </p:cNvPr>
          <p:cNvSpPr/>
          <p:nvPr/>
        </p:nvSpPr>
        <p:spPr>
          <a:xfrm>
            <a:off x="6313167" y="1063229"/>
            <a:ext cx="1693291" cy="477837"/>
          </a:xfrm>
          <a:prstGeom prst="wedgeRoundRectCallout">
            <a:avLst>
              <a:gd name="adj1" fmla="val -68955"/>
              <a:gd name="adj2" fmla="val 87676"/>
              <a:gd name="adj3" fmla="val 16667"/>
            </a:avLst>
          </a:prstGeom>
          <a:noFill/>
          <a:ln>
            <a:solidFill>
              <a:srgbClr val="0070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>
                <a:solidFill>
                  <a:schemeClr val="tx1"/>
                </a:solidFill>
              </a:rPr>
              <a:t>- Värden visar i vilken grad de lagstadgade kraven uppfylls</a:t>
            </a:r>
          </a:p>
        </p:txBody>
      </p:sp>
      <p:sp>
        <p:nvSpPr>
          <p:cNvPr id="7" name="Pratbubbla: rektangel med rundade hörn 6">
            <a:extLst>
              <a:ext uri="{FF2B5EF4-FFF2-40B4-BE49-F238E27FC236}">
                <a16:creationId xmlns:a16="http://schemas.microsoft.com/office/drawing/2014/main" id="{FEEFF018-BDAC-0D4D-BDEF-6EE3416E67ED}"/>
              </a:ext>
            </a:extLst>
          </p:cNvPr>
          <p:cNvSpPr/>
          <p:nvPr/>
        </p:nvSpPr>
        <p:spPr>
          <a:xfrm>
            <a:off x="990027" y="2881745"/>
            <a:ext cx="1783721" cy="557608"/>
          </a:xfrm>
          <a:prstGeom prst="wedgeRoundRectCallout">
            <a:avLst>
              <a:gd name="adj1" fmla="val 75161"/>
              <a:gd name="adj2" fmla="val 92194"/>
              <a:gd name="adj3" fmla="val 16667"/>
            </a:avLst>
          </a:prstGeom>
          <a:noFill/>
          <a:ln>
            <a:solidFill>
              <a:srgbClr val="0070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>
                <a:solidFill>
                  <a:schemeClr val="tx1"/>
                </a:solidFill>
              </a:rPr>
              <a:t>- Värden visar status på ert systematiska arbetsmiljöarbete och hur förebyggande ni arbetar</a:t>
            </a:r>
          </a:p>
        </p:txBody>
      </p:sp>
    </p:spTree>
    <p:extLst>
      <p:ext uri="{BB962C8B-B14F-4D97-AF65-F5344CB8AC3E}">
        <p14:creationId xmlns:p14="http://schemas.microsoft.com/office/powerpoint/2010/main" val="3348504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0CFC5093-3A12-92C5-86E3-9D7C5BCA9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sv-SE"/>
              <a:t>Handlingsplan</a:t>
            </a:r>
          </a:p>
        </p:txBody>
      </p:sp>
      <p:sp>
        <p:nvSpPr>
          <p:cNvPr id="2" name="Pratbubbla: rektangel med rundade hörn 1">
            <a:extLst>
              <a:ext uri="{FF2B5EF4-FFF2-40B4-BE49-F238E27FC236}">
                <a16:creationId xmlns:a16="http://schemas.microsoft.com/office/drawing/2014/main" id="{A9DA354B-74D3-AE58-76D8-F84C5CA7E103}"/>
              </a:ext>
            </a:extLst>
          </p:cNvPr>
          <p:cNvSpPr/>
          <p:nvPr/>
        </p:nvSpPr>
        <p:spPr>
          <a:xfrm rot="962679">
            <a:off x="7052024" y="1607132"/>
            <a:ext cx="1841770" cy="857250"/>
          </a:xfrm>
          <a:prstGeom prst="wedgeRoundRectCallout">
            <a:avLst>
              <a:gd name="adj1" fmla="val -35661"/>
              <a:gd name="adj2" fmla="val 77604"/>
              <a:gd name="adj3" fmla="val 16667"/>
            </a:avLst>
          </a:prstGeom>
          <a:noFill/>
          <a:ln>
            <a:solidFill>
              <a:srgbClr val="0070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>
                <a:solidFill>
                  <a:schemeClr val="tx1"/>
                </a:solidFill>
              </a:rPr>
              <a:t>Handlingsplanen blir tillgänglig så snart ni svarat på alla frågor och klarmarkerat testet.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D5950F9-2EF1-13EE-7924-300717CC6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255" y="1210033"/>
            <a:ext cx="4215490" cy="326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78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7F27B705-CCF5-A399-EB54-880E27C66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181" y="964756"/>
            <a:ext cx="5200488" cy="3746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40633E88-01F0-A9D3-218B-F012F05D5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sv-SE"/>
              <a:t>Uppgiften</a:t>
            </a:r>
          </a:p>
        </p:txBody>
      </p:sp>
      <p:cxnSp>
        <p:nvCxnSpPr>
          <p:cNvPr id="4" name="Rak pilkoppling 3">
            <a:extLst>
              <a:ext uri="{FF2B5EF4-FFF2-40B4-BE49-F238E27FC236}">
                <a16:creationId xmlns:a16="http://schemas.microsoft.com/office/drawing/2014/main" id="{DB536222-FEE7-E09E-8DCB-D93EF5EA5EDF}"/>
              </a:ext>
            </a:extLst>
          </p:cNvPr>
          <p:cNvCxnSpPr>
            <a:cxnSpLocks/>
          </p:cNvCxnSpPr>
          <p:nvPr/>
        </p:nvCxnSpPr>
        <p:spPr>
          <a:xfrm flipH="1" flipV="1">
            <a:off x="6342901" y="2273971"/>
            <a:ext cx="305406" cy="462354"/>
          </a:xfrm>
          <a:prstGeom prst="straightConnector1">
            <a:avLst/>
          </a:prstGeom>
          <a:ln w="57150">
            <a:solidFill>
              <a:srgbClr val="0070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Pratbubbla: rektangel med rundade hörn 1">
            <a:extLst>
              <a:ext uri="{FF2B5EF4-FFF2-40B4-BE49-F238E27FC236}">
                <a16:creationId xmlns:a16="http://schemas.microsoft.com/office/drawing/2014/main" id="{23D3C459-C1A9-1D7D-6A0F-5BB70F590857}"/>
              </a:ext>
            </a:extLst>
          </p:cNvPr>
          <p:cNvSpPr/>
          <p:nvPr/>
        </p:nvSpPr>
        <p:spPr>
          <a:xfrm rot="821251">
            <a:off x="7022747" y="1361479"/>
            <a:ext cx="1993805" cy="1083811"/>
          </a:xfrm>
          <a:prstGeom prst="wedgeRoundRectCallout">
            <a:avLst>
              <a:gd name="adj1" fmla="val -40251"/>
              <a:gd name="adj2" fmla="val 79101"/>
              <a:gd name="adj3" fmla="val 16667"/>
            </a:avLst>
          </a:prstGeom>
          <a:noFill/>
          <a:ln>
            <a:solidFill>
              <a:srgbClr val="0070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>
                <a:solidFill>
                  <a:schemeClr val="tx1"/>
                </a:solidFill>
              </a:rPr>
              <a:t>Till varje uppgift i handlingsplanen finns en arbetsyta. Här beskriver ni åtgärden, vem som är ansvarig och en tidplan. </a:t>
            </a:r>
          </a:p>
          <a:p>
            <a:pPr algn="ctr"/>
            <a:r>
              <a:rPr lang="sv-SE" sz="900">
                <a:solidFill>
                  <a:schemeClr val="tx1"/>
                </a:solidFill>
              </a:rPr>
              <a:t>Under Åtgärdsförslag (se pil) får ni mer information.</a:t>
            </a:r>
          </a:p>
        </p:txBody>
      </p:sp>
    </p:spTree>
    <p:extLst>
      <p:ext uri="{BB962C8B-B14F-4D97-AF65-F5344CB8AC3E}">
        <p14:creationId xmlns:p14="http://schemas.microsoft.com/office/powerpoint/2010/main" val="889424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4E52A2-93A3-7E6F-E1A1-5A3B7D006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Hur används resultatet?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9B3E48E-A53D-5ED4-AA46-075CBE8B4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5298" y="1406406"/>
            <a:ext cx="4453403" cy="33944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v-SE" sz="1400" dirty="0">
                <a:cs typeface="Times New Roman" panose="02020603050405020304" pitchFamily="18" charset="0"/>
              </a:rPr>
              <a:t>Vad som är aktuellt att arbeta vidare med beror på vilka frågor ni besvarat med </a:t>
            </a:r>
            <a:r>
              <a:rPr lang="sv-SE" sz="1400" b="1" dirty="0">
                <a:cs typeface="Times New Roman" panose="02020603050405020304" pitchFamily="18" charset="0"/>
              </a:rPr>
              <a:t>Nej</a:t>
            </a:r>
            <a:r>
              <a:rPr lang="sv-SE" sz="1400" dirty="0">
                <a:cs typeface="Times New Roman" panose="02020603050405020304" pitchFamily="18" charset="0"/>
              </a:rPr>
              <a:t>.  </a:t>
            </a:r>
          </a:p>
          <a:p>
            <a:pPr marL="0" indent="0">
              <a:buNone/>
            </a:pPr>
            <a:r>
              <a:rPr lang="sv-SE" sz="1400" dirty="0">
                <a:cs typeface="Times New Roman" panose="02020603050405020304" pitchFamily="18" charset="0"/>
              </a:rPr>
              <a:t>Har ni svarat </a:t>
            </a:r>
            <a:r>
              <a:rPr lang="sv-SE" sz="1400" b="1" dirty="0">
                <a:cs typeface="Times New Roman" panose="02020603050405020304" pitchFamily="18" charset="0"/>
              </a:rPr>
              <a:t>Nej</a:t>
            </a:r>
            <a:r>
              <a:rPr lang="sv-SE" sz="1400" dirty="0">
                <a:cs typeface="Times New Roman" panose="02020603050405020304" pitchFamily="18" charset="0"/>
              </a:rPr>
              <a:t> på första frågan så krävs åtgärder enligt lagstiftningens grundkrav. </a:t>
            </a:r>
          </a:p>
          <a:p>
            <a:pPr marL="0" indent="0">
              <a:buNone/>
            </a:pPr>
            <a:r>
              <a:rPr lang="sv-SE" sz="1400" dirty="0">
                <a:cs typeface="Times New Roman" panose="02020603050405020304" pitchFamily="18" charset="0"/>
              </a:rPr>
              <a:t>Utöver dessa grundkrav är det er ambition som avgör hur ni går vidare för att skapa en hållbar arbetsmiljö.</a:t>
            </a:r>
          </a:p>
          <a:p>
            <a:pPr marL="0" indent="0">
              <a:buNone/>
            </a:pPr>
            <a:endParaRPr lang="sv-SE" sz="14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Verksamheter som har en hållbar arbetsmiljö är ofta långsiktigt mest framgångsrika. </a:t>
            </a:r>
          </a:p>
          <a:p>
            <a:pPr marL="0" indent="0">
              <a:buNone/>
            </a:pPr>
            <a:endParaRPr lang="sv-S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4135717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56072A-462C-D711-3261-7CFA20FA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Hur görs detta rent praktiskt?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09728D-5DAB-C2B0-D49E-C43FD0173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908" y="1015103"/>
            <a:ext cx="4424184" cy="33944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endParaRPr lang="sv-SE" sz="1400" dirty="0"/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sv-SE" sz="1400" dirty="0"/>
              <a:t>Handlingsplanen visar vilka uppgifter ni ska prioritera och börja arbeta med direkt, vem som är ansvarig samt tidplan för åtgärden. 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sv-SE" sz="1400" dirty="0"/>
              <a:t>Ni bedömer också om ni har egen kompetens att hantera åtgärderna eller om ni behöver stöd av exempelvis er företagshälsa.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endParaRPr lang="sv-SE" sz="1400" dirty="0"/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sv-SE" sz="1400" dirty="0"/>
              <a:t>Gå gärna igenom handlingsplanen tillsammans med er företagshälsa för att planera det stöd som behövs.  </a:t>
            </a:r>
          </a:p>
        </p:txBody>
      </p:sp>
    </p:spTree>
    <p:extLst>
      <p:ext uri="{BB962C8B-B14F-4D97-AF65-F5344CB8AC3E}">
        <p14:creationId xmlns:p14="http://schemas.microsoft.com/office/powerpoint/2010/main" val="3234544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ABD96F-726F-9651-D0C6-93FBEC059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>
                <a:solidFill>
                  <a:schemeClr val="tx1">
                    <a:lumMod val="75000"/>
                    <a:lumOff val="25000"/>
                  </a:schemeClr>
                </a:solidFill>
              </a:rPr>
              <a:t>AFS 2001:1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B46350-E0C4-A067-3858-F78FC2214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532" y="874514"/>
            <a:ext cx="470604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200">
                <a:solidFill>
                  <a:schemeClr val="tx1">
                    <a:lumMod val="75000"/>
                    <a:lumOff val="25000"/>
                  </a:schemeClr>
                </a:solidFill>
              </a:rPr>
              <a:t>									 								Bilaga 2</a:t>
            </a:r>
          </a:p>
          <a:p>
            <a:pPr marL="0" indent="0">
              <a:buNone/>
            </a:pPr>
            <a:r>
              <a:rPr lang="sv-SE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Företagshälsovård eller motsvarande sakkunnig hjälp utifrån enligt 12 §</a:t>
            </a:r>
          </a:p>
          <a:p>
            <a:pPr marL="0" indent="0">
              <a:buNone/>
            </a:pPr>
            <a:endParaRPr lang="sv-SE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sv-SE" sz="1200">
                <a:solidFill>
                  <a:schemeClr val="tx1">
                    <a:lumMod val="75000"/>
                    <a:lumOff val="25000"/>
                  </a:schemeClr>
                </a:solidFill>
              </a:rPr>
              <a:t>Arbetsgivaren skall se till att den företagshälsovård eller motsvarande sakkunniga hjälp utifrån som anlitas enligt 12 §</a:t>
            </a:r>
          </a:p>
          <a:p>
            <a:pPr marL="0" indent="0">
              <a:buNone/>
            </a:pPr>
            <a:r>
              <a:rPr lang="sv-SE" sz="1200">
                <a:solidFill>
                  <a:schemeClr val="tx1">
                    <a:lumMod val="75000"/>
                    <a:lumOff val="25000"/>
                  </a:schemeClr>
                </a:solidFill>
              </a:rPr>
              <a:t>- får information om de faktorer som påverkar eller misstänks påverka </a:t>
            </a:r>
            <a:br>
              <a:rPr lang="sv-SE" sz="12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v-SE" sz="1200">
                <a:solidFill>
                  <a:schemeClr val="tx1">
                    <a:lumMod val="75000"/>
                    <a:lumOff val="25000"/>
                  </a:schemeClr>
                </a:solidFill>
              </a:rPr>
              <a:t>   arbetstagarnas hälsa och säkerhet </a:t>
            </a:r>
          </a:p>
          <a:p>
            <a:pPr marL="0" indent="0">
              <a:buNone/>
            </a:pPr>
            <a:r>
              <a:rPr lang="sv-SE" sz="1200">
                <a:solidFill>
                  <a:schemeClr val="tx1">
                    <a:lumMod val="75000"/>
                    <a:lumOff val="25000"/>
                  </a:schemeClr>
                </a:solidFill>
              </a:rPr>
              <a:t>samt</a:t>
            </a:r>
          </a:p>
          <a:p>
            <a:pPr marL="0" indent="0">
              <a:buNone/>
            </a:pPr>
            <a:r>
              <a:rPr lang="sv-SE" sz="1200">
                <a:solidFill>
                  <a:schemeClr val="tx1">
                    <a:lumMod val="75000"/>
                    <a:lumOff val="25000"/>
                  </a:schemeClr>
                </a:solidFill>
              </a:rPr>
              <a:t>- har tillgång till information om</a:t>
            </a:r>
          </a:p>
          <a:p>
            <a:pPr marL="0" indent="0">
              <a:buNone/>
            </a:pPr>
            <a:r>
              <a:rPr lang="sv-SE" sz="1200">
                <a:solidFill>
                  <a:schemeClr val="tx1">
                    <a:lumMod val="75000"/>
                    <a:lumOff val="25000"/>
                  </a:schemeClr>
                </a:solidFill>
              </a:rPr>
              <a:t>  • aktuella arbetsmiljörisker,</a:t>
            </a:r>
          </a:p>
          <a:p>
            <a:pPr marL="0" indent="0">
              <a:buNone/>
            </a:pPr>
            <a:r>
              <a:rPr lang="sv-SE" sz="1200">
                <a:solidFill>
                  <a:schemeClr val="tx1">
                    <a:lumMod val="75000"/>
                    <a:lumOff val="25000"/>
                  </a:schemeClr>
                </a:solidFill>
              </a:rPr>
              <a:t>  • förebyggande åtgärder och</a:t>
            </a:r>
          </a:p>
          <a:p>
            <a:pPr marL="0" indent="0">
              <a:buNone/>
            </a:pPr>
            <a:r>
              <a:rPr lang="sv-SE" sz="1200">
                <a:solidFill>
                  <a:schemeClr val="tx1">
                    <a:lumMod val="75000"/>
                    <a:lumOff val="25000"/>
                  </a:schemeClr>
                </a:solidFill>
              </a:rPr>
              <a:t>  • de åtgärder som vidtagits för att utse, utbilda och utrusta de  </a:t>
            </a:r>
            <a:br>
              <a:rPr lang="sv-SE" sz="12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v-SE" sz="1200">
                <a:solidFill>
                  <a:schemeClr val="tx1">
                    <a:lumMod val="75000"/>
                    <a:lumOff val="25000"/>
                  </a:schemeClr>
                </a:solidFill>
              </a:rPr>
              <a:t>     arbetstagare som behövs för att genomföra första hjälpen, </a:t>
            </a:r>
            <a:br>
              <a:rPr lang="sv-SE" sz="12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v-SE" sz="1200">
                <a:solidFill>
                  <a:schemeClr val="tx1">
                    <a:lumMod val="75000"/>
                    <a:lumOff val="25000"/>
                  </a:schemeClr>
                </a:solidFill>
              </a:rPr>
              <a:t>     brandbekämpning och utrymning.</a:t>
            </a:r>
          </a:p>
          <a:p>
            <a:pPr marL="0" indent="0">
              <a:buNone/>
            </a:pPr>
            <a:endParaRPr lang="sv-SE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sv-SE" sz="120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Informationen skall gälla både verksamheten i stort och varje enskild arbetsplats eller varje enskilt arbete. </a:t>
            </a:r>
          </a:p>
        </p:txBody>
      </p:sp>
      <p:sp>
        <p:nvSpPr>
          <p:cNvPr id="7" name="Pratbubbla: rektangel med rundade hörn 6">
            <a:extLst>
              <a:ext uri="{FF2B5EF4-FFF2-40B4-BE49-F238E27FC236}">
                <a16:creationId xmlns:a16="http://schemas.microsoft.com/office/drawing/2014/main" id="{133E172E-F044-C334-EBC6-8B1DCBA5077D}"/>
              </a:ext>
            </a:extLst>
          </p:cNvPr>
          <p:cNvSpPr/>
          <p:nvPr/>
        </p:nvSpPr>
        <p:spPr>
          <a:xfrm rot="20891722">
            <a:off x="433020" y="1553791"/>
            <a:ext cx="1629536" cy="1355297"/>
          </a:xfrm>
          <a:prstGeom prst="wedgeRoundRectCallout">
            <a:avLst>
              <a:gd name="adj1" fmla="val 34725"/>
              <a:gd name="adj2" fmla="val 71085"/>
              <a:gd name="adj3" fmla="val 16667"/>
            </a:avLst>
          </a:prstGeom>
          <a:noFill/>
          <a:ln>
            <a:solidFill>
              <a:srgbClr val="0070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>
                <a:solidFill>
                  <a:schemeClr val="tx1"/>
                </a:solidFill>
              </a:rPr>
              <a:t>För att få ”rätt” tjänster levererade av er företagshälsa behöver ni beskriva hur er arbetsmiljö ser ut, vilka risker ni har och hur ni arbetar med dessa. </a:t>
            </a:r>
          </a:p>
          <a:p>
            <a:pPr algn="ctr"/>
            <a:endParaRPr lang="sv-SE" sz="900">
              <a:solidFill>
                <a:schemeClr val="tx1"/>
              </a:solidFill>
            </a:endParaRPr>
          </a:p>
          <a:p>
            <a:pPr algn="ctr"/>
            <a:r>
              <a:rPr lang="sv-SE" sz="900">
                <a:solidFill>
                  <a:schemeClr val="tx1"/>
                </a:solidFill>
              </a:rPr>
              <a:t>SAM-testet hjälper er med att beskriva era behov.</a:t>
            </a:r>
          </a:p>
        </p:txBody>
      </p:sp>
    </p:spTree>
    <p:extLst>
      <p:ext uri="{BB962C8B-B14F-4D97-AF65-F5344CB8AC3E}">
        <p14:creationId xmlns:p14="http://schemas.microsoft.com/office/powerpoint/2010/main" val="4149961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3AD8824F-AA03-415A-82DC-E4BFBD51D444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3">
            <a:alphaModFix amt="29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4313" t="6706" r="33006"/>
          <a:stretch/>
        </p:blipFill>
        <p:spPr>
          <a:xfrm>
            <a:off x="-1" y="-275008"/>
            <a:ext cx="10585119" cy="9273752"/>
          </a:xfrm>
          <a:noFill/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D2CA17E-6463-46F5-91C6-B80A7312D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9609"/>
            <a:ext cx="7772400" cy="1102519"/>
          </a:xfrm>
        </p:spPr>
        <p:txBody>
          <a:bodyPr anchor="ctr">
            <a:normAutofit/>
          </a:bodyPr>
          <a:lstStyle/>
          <a:p>
            <a:r>
              <a:rPr lang="sv-SE"/>
              <a:t>SAM-testets idé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66B8201-D45F-4C04-B992-4488AD7ED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7460" y="2375136"/>
            <a:ext cx="4069080" cy="1800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</a:pPr>
            <a:r>
              <a:rPr lang="sv-SE" sz="1200" b="1">
                <a:solidFill>
                  <a:schemeClr val="tx1">
                    <a:lumMod val="65000"/>
                    <a:lumOff val="35000"/>
                  </a:schemeClr>
                </a:solidFill>
              </a:rPr>
              <a:t>Syfte </a:t>
            </a:r>
          </a:p>
          <a:p>
            <a:pPr algn="l">
              <a:lnSpc>
                <a:spcPct val="90000"/>
              </a:lnSpc>
            </a:pPr>
            <a:r>
              <a:rPr lang="sv-S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På ett enkelt sätt kartlägga, visa ett nuläge samt ge stöd i det fortsatta arbetsmiljöarbetet. </a:t>
            </a:r>
            <a:endParaRPr lang="sv-SE" sz="12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algn="l">
              <a:lnSpc>
                <a:spcPct val="90000"/>
              </a:lnSpc>
            </a:pPr>
            <a:endParaRPr lang="sv-SE" sz="1200" i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>
              <a:lnSpc>
                <a:spcPct val="90000"/>
              </a:lnSpc>
            </a:pPr>
            <a:r>
              <a:rPr lang="sv-SE" sz="1200" b="1">
                <a:solidFill>
                  <a:schemeClr val="tx1">
                    <a:lumMod val="65000"/>
                    <a:lumOff val="35000"/>
                  </a:schemeClr>
                </a:solidFill>
              </a:rPr>
              <a:t>Frågorna i SAM-testet</a:t>
            </a:r>
          </a:p>
          <a:p>
            <a:pPr algn="l">
              <a:lnSpc>
                <a:spcPct val="90000"/>
              </a:lnSpc>
            </a:pPr>
            <a:r>
              <a:rPr lang="sv-S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Prövar och baseras på lagliga och grundläggande krav i:</a:t>
            </a:r>
          </a:p>
          <a:p>
            <a:pPr algn="l">
              <a:lnSpc>
                <a:spcPct val="90000"/>
              </a:lnSpc>
            </a:pPr>
            <a:r>
              <a:rPr lang="sv-S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AML, AMF, föreskrifterna SAM 2001:1 och OSA 2015:4 </a:t>
            </a:r>
            <a:br>
              <a:rPr lang="sv-SE" sz="12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samt generella föreskrifter.</a:t>
            </a:r>
          </a:p>
          <a:p>
            <a:pPr algn="l">
              <a:lnSpc>
                <a:spcPct val="90000"/>
              </a:lnSpc>
            </a:pPr>
            <a:endParaRPr lang="sv-SE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>
              <a:lnSpc>
                <a:spcPct val="90000"/>
              </a:lnSpc>
            </a:pPr>
            <a:r>
              <a:rPr lang="sv-SE" sz="1200" i="1">
                <a:solidFill>
                  <a:schemeClr val="tx1">
                    <a:lumMod val="75000"/>
                    <a:lumOff val="25000"/>
                  </a:schemeClr>
                </a:solidFill>
              </a:rPr>
              <a:t>Fungerar som behovsanalys för alla branscher och verksamheter, finns </a:t>
            </a:r>
            <a:r>
              <a:rPr lang="sv-SE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både på svenska och engelska.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D8BB1748-8BAB-0D66-D28A-1A4BF5A490D2}"/>
              </a:ext>
            </a:extLst>
          </p:cNvPr>
          <p:cNvSpPr txBox="1"/>
          <p:nvPr/>
        </p:nvSpPr>
        <p:spPr>
          <a:xfrm>
            <a:off x="2537460" y="1285607"/>
            <a:ext cx="4572000" cy="10895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Skapa ett stöd för att få igång arbetssätt att förebyggande och systematiskt hantera olika faktorer i arbetsmiljön.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1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av grunderna i SAM-testet är föreskriften för systematiskt arbetsmiljöarbete.</a:t>
            </a:r>
            <a:endParaRPr kumimoji="0" lang="sv-SE" sz="1200" b="0" i="1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1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156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CD68A9-AA39-9E54-9574-A4B0BABEF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>
                <a:solidFill>
                  <a:schemeClr val="tx1">
                    <a:lumMod val="75000"/>
                    <a:lumOff val="25000"/>
                  </a:schemeClr>
                </a:solidFill>
              </a:rPr>
              <a:t>Från SAM-testet till en hållbar arbetsmiljö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0D708CB-A5E4-E0FD-2648-84BE17ABA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424" y="1063229"/>
            <a:ext cx="4973151" cy="37448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65F34959-9615-5A77-FD6A-FE94E48DF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8115">
            <a:off x="5010171" y="2344270"/>
            <a:ext cx="1531055" cy="1535870"/>
          </a:xfrm>
          <a:prstGeom prst="rect">
            <a:avLst/>
          </a:prstGeom>
          <a:solidFill>
            <a:srgbClr val="FFFAF0"/>
          </a:solidFill>
          <a:effectLst/>
        </p:spPr>
      </p:pic>
      <p:sp>
        <p:nvSpPr>
          <p:cNvPr id="3" name="Pratbubbla: rektangel med rundade hörn 2">
            <a:extLst>
              <a:ext uri="{FF2B5EF4-FFF2-40B4-BE49-F238E27FC236}">
                <a16:creationId xmlns:a16="http://schemas.microsoft.com/office/drawing/2014/main" id="{9194AD5F-3093-F3C0-F9FA-775BF258ED23}"/>
              </a:ext>
            </a:extLst>
          </p:cNvPr>
          <p:cNvSpPr/>
          <p:nvPr/>
        </p:nvSpPr>
        <p:spPr>
          <a:xfrm rot="20891722">
            <a:off x="268015" y="1482959"/>
            <a:ext cx="1629536" cy="1355297"/>
          </a:xfrm>
          <a:prstGeom prst="wedgeRoundRectCallout">
            <a:avLst>
              <a:gd name="adj1" fmla="val 50369"/>
              <a:gd name="adj2" fmla="val 70352"/>
              <a:gd name="adj3" fmla="val 16667"/>
            </a:avLst>
          </a:prstGeom>
          <a:noFill/>
          <a:ln>
            <a:solidFill>
              <a:srgbClr val="0070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>
                <a:solidFill>
                  <a:schemeClr val="tx1"/>
                </a:solidFill>
              </a:rPr>
              <a:t>Genom att arbeta med uppgifterna i SAM-testets handlingsplan är ni på god väg att skapa en hållbar arbetsmiljö.</a:t>
            </a:r>
          </a:p>
          <a:p>
            <a:pPr algn="ctr"/>
            <a:endParaRPr lang="sv-SE" sz="900">
              <a:solidFill>
                <a:schemeClr val="tx1"/>
              </a:solidFill>
            </a:endParaRPr>
          </a:p>
          <a:p>
            <a:pPr algn="ctr"/>
            <a:r>
              <a:rPr lang="sv-SE" sz="900">
                <a:solidFill>
                  <a:schemeClr val="tx1"/>
                </a:solidFill>
              </a:rPr>
              <a:t>Med SAM-testet får ni stöd i hela systematiken utifrån SAM-hjulets alla delar</a:t>
            </a:r>
          </a:p>
        </p:txBody>
      </p:sp>
    </p:spTree>
    <p:extLst>
      <p:ext uri="{BB962C8B-B14F-4D97-AF65-F5344CB8AC3E}">
        <p14:creationId xmlns:p14="http://schemas.microsoft.com/office/powerpoint/2010/main" val="2689350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CFFA7B-BE05-2B0B-E03A-C0B877EDE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95745" y="545328"/>
            <a:ext cx="7772400" cy="1102519"/>
          </a:xfrm>
        </p:spPr>
        <p:txBody>
          <a:bodyPr anchor="ctr">
            <a:normAutofit/>
          </a:bodyPr>
          <a:lstStyle/>
          <a:p>
            <a:r>
              <a:rPr lang="sv-SE"/>
              <a:t>Sist men inte minst…..</a:t>
            </a:r>
          </a:p>
        </p:txBody>
      </p:sp>
      <p:pic>
        <p:nvPicPr>
          <p:cNvPr id="8" name="Platshållare för innehåll 7" descr="Guldmedalj">
            <a:extLst>
              <a:ext uri="{FF2B5EF4-FFF2-40B4-BE49-F238E27FC236}">
                <a16:creationId xmlns:a16="http://schemas.microsoft.com/office/drawing/2014/main" id="{F4DC2CBD-4032-1C29-9EB5-E121728147A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/>
        </p:blipFill>
        <p:spPr>
          <a:xfrm>
            <a:off x="2278062" y="1526323"/>
            <a:ext cx="4587875" cy="3394075"/>
          </a:xfrm>
          <a:noFill/>
          <a:effectLst>
            <a:softEdge rad="317500"/>
          </a:effectLst>
        </p:spPr>
      </p:pic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152B14A8-4F6A-8097-045F-5409CE4F81AD}"/>
              </a:ext>
            </a:extLst>
          </p:cNvPr>
          <p:cNvSpPr/>
          <p:nvPr/>
        </p:nvSpPr>
        <p:spPr>
          <a:xfrm>
            <a:off x="4571999" y="3495653"/>
            <a:ext cx="19812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100">
                <a:solidFill>
                  <a:schemeClr val="bg1"/>
                </a:solidFill>
              </a:rPr>
              <a:t>…följ upp, följ upp, följ upp…</a:t>
            </a:r>
            <a:br>
              <a:rPr lang="sv-SE" sz="1100">
                <a:solidFill>
                  <a:schemeClr val="bg1"/>
                </a:solidFill>
              </a:rPr>
            </a:br>
            <a:br>
              <a:rPr lang="sv-SE" sz="1100">
                <a:solidFill>
                  <a:schemeClr val="bg1"/>
                </a:solidFill>
              </a:rPr>
            </a:br>
            <a:r>
              <a:rPr lang="sv-SE" sz="1100">
                <a:solidFill>
                  <a:schemeClr val="bg1"/>
                </a:solidFill>
              </a:rPr>
              <a:t>…och KONTROLLERA</a:t>
            </a:r>
          </a:p>
          <a:p>
            <a:pPr algn="ctr"/>
            <a:endParaRPr lang="sv-SE" sz="1100">
              <a:solidFill>
                <a:schemeClr val="bg1"/>
              </a:solidFill>
            </a:endParaRPr>
          </a:p>
          <a:p>
            <a:pPr algn="ctr"/>
            <a:r>
              <a:rPr lang="sv-SE" sz="1100">
                <a:solidFill>
                  <a:schemeClr val="bg1"/>
                </a:solidFill>
              </a:rPr>
              <a:t>Allt för en hållbar arbetsmiljö!</a:t>
            </a:r>
          </a:p>
        </p:txBody>
      </p:sp>
    </p:spTree>
    <p:extLst>
      <p:ext uri="{BB962C8B-B14F-4D97-AF65-F5344CB8AC3E}">
        <p14:creationId xmlns:p14="http://schemas.microsoft.com/office/powerpoint/2010/main" val="2058035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9">
            <a:extLst>
              <a:ext uri="{FF2B5EF4-FFF2-40B4-BE49-F238E27FC236}">
                <a16:creationId xmlns:a16="http://schemas.microsoft.com/office/drawing/2014/main" id="{9C8C1042-6310-16E8-0C31-8A918B3B688D}"/>
              </a:ext>
            </a:extLst>
          </p:cNvPr>
          <p:cNvSpPr txBox="1">
            <a:spLocks/>
          </p:cNvSpPr>
          <p:nvPr/>
        </p:nvSpPr>
        <p:spPr>
          <a:xfrm>
            <a:off x="457200" y="-11686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100" b="1" kern="1200" cap="none">
                <a:solidFill>
                  <a:srgbClr val="323E4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Exempel på frågeställningar</a:t>
            </a:r>
          </a:p>
        </p:txBody>
      </p:sp>
      <p:sp>
        <p:nvSpPr>
          <p:cNvPr id="5" name="Pratbubbla: oval 4">
            <a:extLst>
              <a:ext uri="{FF2B5EF4-FFF2-40B4-BE49-F238E27FC236}">
                <a16:creationId xmlns:a16="http://schemas.microsoft.com/office/drawing/2014/main" id="{DC57EDD7-0C0D-5E51-2908-2B8BBDA17F09}"/>
              </a:ext>
            </a:extLst>
          </p:cNvPr>
          <p:cNvSpPr/>
          <p:nvPr/>
        </p:nvSpPr>
        <p:spPr>
          <a:xfrm>
            <a:off x="269339" y="637472"/>
            <a:ext cx="1414821" cy="680488"/>
          </a:xfrm>
          <a:prstGeom prst="wedgeEllipseCallout">
            <a:avLst>
              <a:gd name="adj1" fmla="val 22416"/>
              <a:gd name="adj2" fmla="val 69572"/>
            </a:avLst>
          </a:prstGeom>
          <a:solidFill>
            <a:srgbClr val="F2F6E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>
                <a:solidFill>
                  <a:schemeClr val="tx1"/>
                </a:solidFill>
              </a:rPr>
              <a:t>Hur fungerar arbetsmiljöarbetet idag och vad behöver vi utveckla?</a:t>
            </a:r>
          </a:p>
        </p:txBody>
      </p:sp>
      <p:sp>
        <p:nvSpPr>
          <p:cNvPr id="7" name="Pratbubbla: oval 6">
            <a:extLst>
              <a:ext uri="{FF2B5EF4-FFF2-40B4-BE49-F238E27FC236}">
                <a16:creationId xmlns:a16="http://schemas.microsoft.com/office/drawing/2014/main" id="{FA5753CE-D4D7-8B9E-AA17-D991DAFB35C5}"/>
              </a:ext>
            </a:extLst>
          </p:cNvPr>
          <p:cNvSpPr/>
          <p:nvPr/>
        </p:nvSpPr>
        <p:spPr>
          <a:xfrm>
            <a:off x="2363253" y="1695215"/>
            <a:ext cx="1356223" cy="623474"/>
          </a:xfrm>
          <a:prstGeom prst="wedgeEllipseCallout">
            <a:avLst>
              <a:gd name="adj1" fmla="val -16624"/>
              <a:gd name="adj2" fmla="val -77014"/>
            </a:avLst>
          </a:prstGeom>
          <a:solidFill>
            <a:srgbClr val="F2F6E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>
                <a:solidFill>
                  <a:schemeClr val="tx1"/>
                </a:solidFill>
              </a:rPr>
              <a:t>Vi vill göra en övergripande check av vår systematik.</a:t>
            </a:r>
          </a:p>
        </p:txBody>
      </p:sp>
      <p:sp>
        <p:nvSpPr>
          <p:cNvPr id="2" name="Rektangel: rundade hörn 4">
            <a:extLst>
              <a:ext uri="{FF2B5EF4-FFF2-40B4-BE49-F238E27FC236}">
                <a16:creationId xmlns:a16="http://schemas.microsoft.com/office/drawing/2014/main" id="{683A4579-3264-87AF-932E-A833F8A0DCD8}"/>
              </a:ext>
            </a:extLst>
          </p:cNvPr>
          <p:cNvSpPr txBox="1"/>
          <p:nvPr/>
        </p:nvSpPr>
        <p:spPr>
          <a:xfrm>
            <a:off x="269339" y="1494722"/>
            <a:ext cx="1810050" cy="8572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v-SE" sz="900" kern="1200">
                <a:solidFill>
                  <a:schemeClr val="tx1"/>
                </a:solidFill>
              </a:rPr>
              <a:t>Inför nytt eller</a:t>
            </a:r>
          </a:p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v-SE" sz="900" kern="1200">
                <a:solidFill>
                  <a:schemeClr val="tx1"/>
                </a:solidFill>
              </a:rPr>
              <a:t>uppdatering/utveckling av vårt </a:t>
            </a:r>
          </a:p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v-SE" sz="900" kern="1200">
                <a:solidFill>
                  <a:schemeClr val="tx1"/>
                </a:solidFill>
              </a:rPr>
              <a:t>ledningssystem för arbetsmiljö</a:t>
            </a:r>
          </a:p>
        </p:txBody>
      </p:sp>
      <p:sp>
        <p:nvSpPr>
          <p:cNvPr id="3" name="Rektangel: rundade hörn 4">
            <a:extLst>
              <a:ext uri="{FF2B5EF4-FFF2-40B4-BE49-F238E27FC236}">
                <a16:creationId xmlns:a16="http://schemas.microsoft.com/office/drawing/2014/main" id="{0ADF5597-E71B-C6F7-F4A6-7967BE07C1A1}"/>
              </a:ext>
            </a:extLst>
          </p:cNvPr>
          <p:cNvSpPr txBox="1"/>
          <p:nvPr/>
        </p:nvSpPr>
        <p:spPr>
          <a:xfrm>
            <a:off x="2150319" y="685094"/>
            <a:ext cx="1810050" cy="8572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>
            <a:defPPr>
              <a:defRPr lang="sv-SE"/>
            </a:defPPr>
            <a:lvl1pPr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sv-SE"/>
              <a:t>Inför arbetsmiljörevison</a:t>
            </a:r>
          </a:p>
        </p:txBody>
      </p:sp>
      <p:sp>
        <p:nvSpPr>
          <p:cNvPr id="4" name="Pratbubbla: oval 3">
            <a:extLst>
              <a:ext uri="{FF2B5EF4-FFF2-40B4-BE49-F238E27FC236}">
                <a16:creationId xmlns:a16="http://schemas.microsoft.com/office/drawing/2014/main" id="{3358D24C-FE7C-1381-3B99-1DB5FFC819B5}"/>
              </a:ext>
            </a:extLst>
          </p:cNvPr>
          <p:cNvSpPr/>
          <p:nvPr/>
        </p:nvSpPr>
        <p:spPr>
          <a:xfrm>
            <a:off x="4006041" y="618915"/>
            <a:ext cx="1875520" cy="765225"/>
          </a:xfrm>
          <a:prstGeom prst="wedgeEllipseCallout">
            <a:avLst>
              <a:gd name="adj1" fmla="val 8792"/>
              <a:gd name="adj2" fmla="val 84961"/>
            </a:avLst>
          </a:prstGeom>
          <a:solidFill>
            <a:srgbClr val="F2F6E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>
                <a:solidFill>
                  <a:schemeClr val="tx1"/>
                </a:solidFill>
              </a:rPr>
              <a:t>Frågeställning: Vi behöver en nulägesanalys för att kunna styra, ge stöd och utveckla arbetsmiljöarbetet.</a:t>
            </a:r>
          </a:p>
        </p:txBody>
      </p:sp>
      <p:sp>
        <p:nvSpPr>
          <p:cNvPr id="6" name="Pratbubbla: oval 5">
            <a:extLst>
              <a:ext uri="{FF2B5EF4-FFF2-40B4-BE49-F238E27FC236}">
                <a16:creationId xmlns:a16="http://schemas.microsoft.com/office/drawing/2014/main" id="{CFB7627B-C7E8-4EF1-9C75-449C6A742483}"/>
              </a:ext>
            </a:extLst>
          </p:cNvPr>
          <p:cNvSpPr/>
          <p:nvPr/>
        </p:nvSpPr>
        <p:spPr>
          <a:xfrm>
            <a:off x="6451217" y="1553463"/>
            <a:ext cx="1707604" cy="765226"/>
          </a:xfrm>
          <a:prstGeom prst="wedgeEllipseCallout">
            <a:avLst>
              <a:gd name="adj1" fmla="val -26872"/>
              <a:gd name="adj2" fmla="val -65978"/>
            </a:avLst>
          </a:prstGeom>
          <a:solidFill>
            <a:srgbClr val="F2F6E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>
                <a:solidFill>
                  <a:schemeClr val="tx1"/>
                </a:solidFill>
              </a:rPr>
              <a:t>Vad behövs för att docka in de olika arbetsmiljölednings-systemen i varandra och skapa ett gemensamt tänk?</a:t>
            </a:r>
          </a:p>
        </p:txBody>
      </p:sp>
      <p:sp>
        <p:nvSpPr>
          <p:cNvPr id="9" name="Rektangel: rundade hörn 4">
            <a:extLst>
              <a:ext uri="{FF2B5EF4-FFF2-40B4-BE49-F238E27FC236}">
                <a16:creationId xmlns:a16="http://schemas.microsoft.com/office/drawing/2014/main" id="{E502A48B-39FC-F294-5503-CBAE7C917DD0}"/>
              </a:ext>
            </a:extLst>
          </p:cNvPr>
          <p:cNvSpPr txBox="1"/>
          <p:nvPr/>
        </p:nvSpPr>
        <p:spPr>
          <a:xfrm>
            <a:off x="4038776" y="1603193"/>
            <a:ext cx="1810050" cy="8572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>
            <a:defPPr>
              <a:defRPr lang="sv-SE"/>
            </a:defPPr>
            <a:lvl1pPr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sv-SE"/>
              <a:t>Ny ledningsorganisation</a:t>
            </a:r>
          </a:p>
        </p:txBody>
      </p:sp>
      <p:sp>
        <p:nvSpPr>
          <p:cNvPr id="10" name="Rektangel: rundade hörn 4">
            <a:extLst>
              <a:ext uri="{FF2B5EF4-FFF2-40B4-BE49-F238E27FC236}">
                <a16:creationId xmlns:a16="http://schemas.microsoft.com/office/drawing/2014/main" id="{6BEBA6CB-6397-512E-5A06-0E110E849D0A}"/>
              </a:ext>
            </a:extLst>
          </p:cNvPr>
          <p:cNvSpPr txBox="1"/>
          <p:nvPr/>
        </p:nvSpPr>
        <p:spPr>
          <a:xfrm>
            <a:off x="6224336" y="604640"/>
            <a:ext cx="1810050" cy="8572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>
            <a:defPPr>
              <a:defRPr lang="sv-SE"/>
            </a:defPPr>
            <a:lvl1pPr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sv-SE"/>
              <a:t>Inför uppköp, fusioner mm</a:t>
            </a:r>
          </a:p>
        </p:txBody>
      </p:sp>
      <p:sp>
        <p:nvSpPr>
          <p:cNvPr id="11" name="Pratbubbla: oval 10">
            <a:extLst>
              <a:ext uri="{FF2B5EF4-FFF2-40B4-BE49-F238E27FC236}">
                <a16:creationId xmlns:a16="http://schemas.microsoft.com/office/drawing/2014/main" id="{8EA38776-56D8-249B-A979-D7BBFCDC71B7}"/>
              </a:ext>
            </a:extLst>
          </p:cNvPr>
          <p:cNvSpPr/>
          <p:nvPr/>
        </p:nvSpPr>
        <p:spPr>
          <a:xfrm>
            <a:off x="2282793" y="3455427"/>
            <a:ext cx="1382615" cy="693217"/>
          </a:xfrm>
          <a:prstGeom prst="wedgeEllipseCallout">
            <a:avLst>
              <a:gd name="adj1" fmla="val -10077"/>
              <a:gd name="adj2" fmla="val -68656"/>
            </a:avLst>
          </a:prstGeom>
          <a:solidFill>
            <a:srgbClr val="F2F6E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>
                <a:solidFill>
                  <a:schemeClr val="tx1"/>
                </a:solidFill>
              </a:rPr>
              <a:t>Vi behöver visa att vi har ett fungerande SAM för att få jobbet.</a:t>
            </a:r>
          </a:p>
        </p:txBody>
      </p:sp>
      <p:sp>
        <p:nvSpPr>
          <p:cNvPr id="12" name="Pratbubbla: oval 11">
            <a:extLst>
              <a:ext uri="{FF2B5EF4-FFF2-40B4-BE49-F238E27FC236}">
                <a16:creationId xmlns:a16="http://schemas.microsoft.com/office/drawing/2014/main" id="{6B854E44-0E65-9540-69A4-15AC69B000EB}"/>
              </a:ext>
            </a:extLst>
          </p:cNvPr>
          <p:cNvSpPr/>
          <p:nvPr/>
        </p:nvSpPr>
        <p:spPr>
          <a:xfrm>
            <a:off x="327237" y="2351969"/>
            <a:ext cx="1309872" cy="693217"/>
          </a:xfrm>
          <a:prstGeom prst="wedgeEllipseCallout">
            <a:avLst>
              <a:gd name="adj1" fmla="val 27980"/>
              <a:gd name="adj2" fmla="val 67459"/>
            </a:avLst>
          </a:prstGeom>
          <a:solidFill>
            <a:srgbClr val="F2F6E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>
                <a:solidFill>
                  <a:schemeClr val="tx1"/>
                </a:solidFill>
              </a:rPr>
              <a:t>Finns rotorsakerna  i bristande systematik?</a:t>
            </a:r>
          </a:p>
        </p:txBody>
      </p:sp>
      <p:sp>
        <p:nvSpPr>
          <p:cNvPr id="13" name="Rektangel: rundade hörn 4">
            <a:extLst>
              <a:ext uri="{FF2B5EF4-FFF2-40B4-BE49-F238E27FC236}">
                <a16:creationId xmlns:a16="http://schemas.microsoft.com/office/drawing/2014/main" id="{83CC0558-7EDC-AA77-A26A-4C708F311C9E}"/>
              </a:ext>
            </a:extLst>
          </p:cNvPr>
          <p:cNvSpPr txBox="1"/>
          <p:nvPr/>
        </p:nvSpPr>
        <p:spPr>
          <a:xfrm>
            <a:off x="2092442" y="2460440"/>
            <a:ext cx="1810050" cy="8572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>
            <a:defPPr>
              <a:defRPr lang="sv-SE"/>
            </a:defPPr>
            <a:lvl1pPr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sv-SE"/>
              <a:t>Krav för att få delta i upphandling </a:t>
            </a:r>
            <a:br>
              <a:rPr lang="sv-SE"/>
            </a:br>
            <a:r>
              <a:rPr lang="sv-SE"/>
              <a:t>eller som underentreprenör</a:t>
            </a:r>
          </a:p>
        </p:txBody>
      </p:sp>
      <p:sp>
        <p:nvSpPr>
          <p:cNvPr id="14" name="Rektangel: rundade hörn 4">
            <a:extLst>
              <a:ext uri="{FF2B5EF4-FFF2-40B4-BE49-F238E27FC236}">
                <a16:creationId xmlns:a16="http://schemas.microsoft.com/office/drawing/2014/main" id="{249736A8-DAA5-EA82-AF53-FFF5BE6F7EB2}"/>
              </a:ext>
            </a:extLst>
          </p:cNvPr>
          <p:cNvSpPr txBox="1"/>
          <p:nvPr/>
        </p:nvSpPr>
        <p:spPr>
          <a:xfrm>
            <a:off x="269339" y="3161597"/>
            <a:ext cx="1810050" cy="8572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>
            <a:defPPr>
              <a:defRPr lang="sv-SE"/>
            </a:defPPr>
            <a:lvl1pPr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sv-SE"/>
              <a:t>Ökat antal olyckor och tillbud, alternativt som ett resultat av en olycksfallsutredning</a:t>
            </a:r>
          </a:p>
        </p:txBody>
      </p:sp>
      <p:sp>
        <p:nvSpPr>
          <p:cNvPr id="15" name="Pratbubbla: oval 14">
            <a:extLst>
              <a:ext uri="{FF2B5EF4-FFF2-40B4-BE49-F238E27FC236}">
                <a16:creationId xmlns:a16="http://schemas.microsoft.com/office/drawing/2014/main" id="{965708BE-00B7-8023-AA95-3F244EF5A49E}"/>
              </a:ext>
            </a:extLst>
          </p:cNvPr>
          <p:cNvSpPr/>
          <p:nvPr/>
        </p:nvSpPr>
        <p:spPr>
          <a:xfrm>
            <a:off x="4162008" y="2492279"/>
            <a:ext cx="1563586" cy="693217"/>
          </a:xfrm>
          <a:prstGeom prst="wedgeEllipseCallout">
            <a:avLst>
              <a:gd name="adj1" fmla="val 15844"/>
              <a:gd name="adj2" fmla="val 76483"/>
            </a:avLst>
          </a:prstGeom>
          <a:solidFill>
            <a:srgbClr val="F2F6E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>
                <a:solidFill>
                  <a:schemeClr val="tx1"/>
                </a:solidFill>
              </a:rPr>
              <a:t>Vad behöver vi göra, vad kan vi göra själva och till vad behöver vi experthjälp?</a:t>
            </a:r>
          </a:p>
        </p:txBody>
      </p:sp>
      <p:sp>
        <p:nvSpPr>
          <p:cNvPr id="16" name="Pratbubbla: oval 15">
            <a:extLst>
              <a:ext uri="{FF2B5EF4-FFF2-40B4-BE49-F238E27FC236}">
                <a16:creationId xmlns:a16="http://schemas.microsoft.com/office/drawing/2014/main" id="{B4E86BC9-2427-A04A-2231-BD03A7C2793A}"/>
              </a:ext>
            </a:extLst>
          </p:cNvPr>
          <p:cNvSpPr/>
          <p:nvPr/>
        </p:nvSpPr>
        <p:spPr>
          <a:xfrm>
            <a:off x="6698686" y="3349904"/>
            <a:ext cx="1390138" cy="740650"/>
          </a:xfrm>
          <a:prstGeom prst="wedgeEllipseCallout">
            <a:avLst>
              <a:gd name="adj1" fmla="val -41001"/>
              <a:gd name="adj2" fmla="val -64177"/>
            </a:avLst>
          </a:prstGeom>
          <a:solidFill>
            <a:srgbClr val="F2F6E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>
                <a:solidFill>
                  <a:schemeClr val="tx1"/>
                </a:solidFill>
              </a:rPr>
              <a:t>Täcker vårt arbetsmiljöarbete behoven i den nya organisationen?</a:t>
            </a:r>
          </a:p>
        </p:txBody>
      </p:sp>
      <p:sp>
        <p:nvSpPr>
          <p:cNvPr id="17" name="Rektangel: rundade hörn 4">
            <a:extLst>
              <a:ext uri="{FF2B5EF4-FFF2-40B4-BE49-F238E27FC236}">
                <a16:creationId xmlns:a16="http://schemas.microsoft.com/office/drawing/2014/main" id="{8B879777-4399-9543-6AA5-FCB57846F77D}"/>
              </a:ext>
            </a:extLst>
          </p:cNvPr>
          <p:cNvSpPr txBox="1"/>
          <p:nvPr/>
        </p:nvSpPr>
        <p:spPr>
          <a:xfrm>
            <a:off x="6348771" y="2405673"/>
            <a:ext cx="1810050" cy="8572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>
            <a:defPPr>
              <a:defRPr lang="sv-SE"/>
            </a:defPPr>
            <a:lvl1pPr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sv-SE"/>
              <a:t>Efter omorganisation</a:t>
            </a:r>
          </a:p>
        </p:txBody>
      </p:sp>
      <p:sp>
        <p:nvSpPr>
          <p:cNvPr id="18" name="Rektangel: rundade hörn 4">
            <a:extLst>
              <a:ext uri="{FF2B5EF4-FFF2-40B4-BE49-F238E27FC236}">
                <a16:creationId xmlns:a16="http://schemas.microsoft.com/office/drawing/2014/main" id="{546BF9A6-1357-511A-D2F0-37D4E2DFDE03}"/>
              </a:ext>
            </a:extLst>
          </p:cNvPr>
          <p:cNvSpPr txBox="1"/>
          <p:nvPr/>
        </p:nvSpPr>
        <p:spPr>
          <a:xfrm>
            <a:off x="4038776" y="3291397"/>
            <a:ext cx="1810050" cy="8572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>
            <a:defPPr>
              <a:defRPr lang="sv-SE"/>
            </a:defPPr>
            <a:lvl1pPr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sv-SE"/>
              <a:t>Efter inspektionsmeddelande eller sanktionsavgift från AV</a:t>
            </a:r>
          </a:p>
        </p:txBody>
      </p:sp>
      <p:sp>
        <p:nvSpPr>
          <p:cNvPr id="19" name="Pratbubbla: oval 18">
            <a:extLst>
              <a:ext uri="{FF2B5EF4-FFF2-40B4-BE49-F238E27FC236}">
                <a16:creationId xmlns:a16="http://schemas.microsoft.com/office/drawing/2014/main" id="{29E777FC-DF56-CC34-BB0D-E1C692488361}"/>
              </a:ext>
            </a:extLst>
          </p:cNvPr>
          <p:cNvSpPr/>
          <p:nvPr/>
        </p:nvSpPr>
        <p:spPr>
          <a:xfrm>
            <a:off x="4642913" y="4254545"/>
            <a:ext cx="1392597" cy="697112"/>
          </a:xfrm>
          <a:prstGeom prst="wedgeEllipseCallout">
            <a:avLst>
              <a:gd name="adj1" fmla="val 60218"/>
              <a:gd name="adj2" fmla="val -12808"/>
            </a:avLst>
          </a:prstGeom>
          <a:solidFill>
            <a:srgbClr val="F2F6E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>
                <a:solidFill>
                  <a:schemeClr val="tx1"/>
                </a:solidFill>
              </a:rPr>
              <a:t>Lägger vi resurserna på rätt saker? Vet vi vad som är våra styrkor och svagheter?</a:t>
            </a:r>
          </a:p>
        </p:txBody>
      </p:sp>
      <p:sp>
        <p:nvSpPr>
          <p:cNvPr id="20" name="Pratbubbla: oval 19">
            <a:extLst>
              <a:ext uri="{FF2B5EF4-FFF2-40B4-BE49-F238E27FC236}">
                <a16:creationId xmlns:a16="http://schemas.microsoft.com/office/drawing/2014/main" id="{DB639C55-94E5-6486-63EF-47ADFFA6E6E1}"/>
              </a:ext>
            </a:extLst>
          </p:cNvPr>
          <p:cNvSpPr/>
          <p:nvPr/>
        </p:nvSpPr>
        <p:spPr>
          <a:xfrm>
            <a:off x="1104721" y="4135255"/>
            <a:ext cx="1316877" cy="765226"/>
          </a:xfrm>
          <a:prstGeom prst="wedgeEllipseCallout">
            <a:avLst>
              <a:gd name="adj1" fmla="val 61656"/>
              <a:gd name="adj2" fmla="val 13085"/>
            </a:avLst>
          </a:prstGeom>
          <a:solidFill>
            <a:srgbClr val="F2F6E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>
                <a:solidFill>
                  <a:schemeClr val="tx1"/>
                </a:solidFill>
              </a:rPr>
              <a:t>Vilka identifierade  behov finns och vilka effekter vill ni ha av samarbetet?</a:t>
            </a:r>
          </a:p>
        </p:txBody>
      </p:sp>
      <p:sp>
        <p:nvSpPr>
          <p:cNvPr id="21" name="Rektangel: rundade hörn 4">
            <a:extLst>
              <a:ext uri="{FF2B5EF4-FFF2-40B4-BE49-F238E27FC236}">
                <a16:creationId xmlns:a16="http://schemas.microsoft.com/office/drawing/2014/main" id="{82455514-3928-B7E6-415B-9084AE5E97CF}"/>
              </a:ext>
            </a:extLst>
          </p:cNvPr>
          <p:cNvSpPr txBox="1"/>
          <p:nvPr/>
        </p:nvSpPr>
        <p:spPr>
          <a:xfrm>
            <a:off x="6222194" y="4127315"/>
            <a:ext cx="1810050" cy="8572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>
            <a:defPPr>
              <a:defRPr lang="sv-SE"/>
            </a:defPPr>
            <a:lvl1pPr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sv-SE"/>
              <a:t>För att säkerställa ett främjande och förebyggande arbete</a:t>
            </a:r>
          </a:p>
        </p:txBody>
      </p:sp>
      <p:sp>
        <p:nvSpPr>
          <p:cNvPr id="22" name="Rektangel: rundade hörn 4">
            <a:extLst>
              <a:ext uri="{FF2B5EF4-FFF2-40B4-BE49-F238E27FC236}">
                <a16:creationId xmlns:a16="http://schemas.microsoft.com/office/drawing/2014/main" id="{3B0371D4-A668-5F88-8B32-B942F23C1918}"/>
              </a:ext>
            </a:extLst>
          </p:cNvPr>
          <p:cNvSpPr txBox="1"/>
          <p:nvPr/>
        </p:nvSpPr>
        <p:spPr>
          <a:xfrm>
            <a:off x="2523300" y="4148644"/>
            <a:ext cx="1810050" cy="8572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>
            <a:defPPr>
              <a:defRPr lang="sv-SE"/>
            </a:defPPr>
            <a:lvl1pPr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sv-SE"/>
              <a:t>Inför uppstart med ny leverantör av företagshälsa, alternativt vid årsplanering</a:t>
            </a:r>
          </a:p>
        </p:txBody>
      </p:sp>
    </p:spTree>
    <p:extLst>
      <p:ext uri="{BB962C8B-B14F-4D97-AF65-F5344CB8AC3E}">
        <p14:creationId xmlns:p14="http://schemas.microsoft.com/office/powerpoint/2010/main" val="1289145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2BD738C-4E9D-98E9-FA0D-45CBA9ADA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6783" y="1025996"/>
            <a:ext cx="4410433" cy="33944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sv-SE" sz="1400" i="1" dirty="0"/>
              <a:t>Steg ett i det systematiska arbetsmiljöarbetet </a:t>
            </a:r>
            <a:br>
              <a:rPr lang="sv-SE" sz="1400" i="1" dirty="0"/>
            </a:br>
            <a:r>
              <a:rPr lang="sv-SE" sz="1400" i="1" dirty="0"/>
              <a:t>är att göra en övergripande kartläggning och </a:t>
            </a:r>
            <a:br>
              <a:rPr lang="sv-SE" sz="1400" i="1" dirty="0"/>
            </a:br>
            <a:r>
              <a:rPr lang="sv-SE" sz="1400" i="1" dirty="0"/>
              <a:t>riskbedömning av verksamheten.</a:t>
            </a:r>
          </a:p>
          <a:p>
            <a:pPr marL="0" indent="0" algn="ctr">
              <a:buNone/>
            </a:pPr>
            <a:endParaRPr lang="sv-SE" sz="1400" dirty="0"/>
          </a:p>
          <a:p>
            <a:pPr marL="0" indent="0" algn="ctr">
              <a:buNone/>
            </a:pPr>
            <a:r>
              <a:rPr lang="sv-SE" sz="1400" dirty="0"/>
              <a:t>SAM-testet ger en direkt överblick hur ni driver arbetsmiljöarbetet och generar en handlingsplan </a:t>
            </a:r>
            <a:br>
              <a:rPr lang="sv-SE" sz="1400" dirty="0"/>
            </a:br>
            <a:r>
              <a:rPr lang="sv-SE" sz="1400" dirty="0"/>
              <a:t>som underlag för åtgärder.</a:t>
            </a:r>
            <a:endParaRPr lang="sv-SE" sz="1400" dirty="0">
              <a:cs typeface="Calibri"/>
            </a:endParaRPr>
          </a:p>
          <a:p>
            <a:pPr marL="0" indent="0" algn="ctr">
              <a:buNone/>
            </a:pPr>
            <a:endParaRPr lang="sv-SE" sz="1400" dirty="0"/>
          </a:p>
          <a:p>
            <a:pPr marL="0" indent="0" algn="ctr">
              <a:buNone/>
            </a:pPr>
            <a:r>
              <a:rPr lang="sv-SE" sz="1400" dirty="0"/>
              <a:t>SAM-testet genomförs i </a:t>
            </a:r>
            <a:br>
              <a:rPr lang="sv-SE" sz="1400" dirty="0"/>
            </a:br>
            <a:r>
              <a:rPr lang="sv-SE" sz="1400" dirty="0">
                <a:solidFill>
                  <a:srgbClr val="00703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www.plustoo.com</a:t>
            </a:r>
            <a:r>
              <a:rPr lang="sv-SE" sz="1400" dirty="0">
                <a:solidFill>
                  <a:srgbClr val="007033"/>
                </a:solidFill>
              </a:rPr>
              <a:t> </a:t>
            </a:r>
            <a:br>
              <a:rPr lang="sv-SE" sz="1400" dirty="0">
                <a:solidFill>
                  <a:srgbClr val="007033"/>
                </a:solidFill>
              </a:rPr>
            </a:br>
            <a:r>
              <a:rPr lang="sv-SE" sz="1400" dirty="0"/>
              <a:t>i arbetsgivarens konto.</a:t>
            </a:r>
            <a:endParaRPr lang="sv-SE" sz="1400" dirty="0">
              <a:cs typeface="Calibri"/>
            </a:endParaRPr>
          </a:p>
          <a:p>
            <a:pPr marL="0" indent="0" algn="ctr">
              <a:buNone/>
            </a:pPr>
            <a:endParaRPr lang="sv-SE" sz="1400" dirty="0"/>
          </a:p>
          <a:p>
            <a:pPr marL="0" indent="0" algn="ctr">
              <a:buNone/>
            </a:pPr>
            <a:endParaRPr lang="sv-SE" sz="1400" dirty="0"/>
          </a:p>
          <a:p>
            <a:pPr marL="0" indent="0" algn="ctr">
              <a:buNone/>
            </a:pPr>
            <a:endParaRPr lang="sv-SE" sz="1400" dirty="0"/>
          </a:p>
          <a:p>
            <a:pPr marL="0" indent="0" algn="ctr">
              <a:buNone/>
            </a:pP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027032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EB5CF2-086B-196E-F623-0B35B5F77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/>
              <a:t>Följande täcks in i SAM-testet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26538D6-5082-0259-088B-72E27DF10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9124" y="1234527"/>
            <a:ext cx="4585752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000"/>
              <a:t>Arbetsmiljölagen – Kap 3 och 6</a:t>
            </a:r>
          </a:p>
          <a:p>
            <a:pPr marL="0" indent="0">
              <a:buNone/>
            </a:pPr>
            <a:r>
              <a:rPr lang="sv-SE" sz="1000"/>
              <a:t>Arbetsmiljöförordningen 5 §</a:t>
            </a:r>
          </a:p>
          <a:p>
            <a:pPr marL="0" indent="0">
              <a:buNone/>
            </a:pPr>
            <a:r>
              <a:rPr lang="sv-SE" sz="1000"/>
              <a:t>Förordningen 1977:284 om arbetsskadeförsäkring och statligt personskadeskydd 8 §</a:t>
            </a:r>
          </a:p>
          <a:p>
            <a:pPr marL="0" indent="0">
              <a:buNone/>
            </a:pPr>
            <a:r>
              <a:rPr lang="sv-SE" sz="1000"/>
              <a:t>Socialförsäkringsbalken 30 kap 6 §</a:t>
            </a:r>
          </a:p>
          <a:p>
            <a:pPr marL="0" indent="0">
              <a:buNone/>
            </a:pPr>
            <a:r>
              <a:rPr lang="sv-SE" sz="1000"/>
              <a:t>AFS 2001:1 Systematiskt arbetsmiljöarbete</a:t>
            </a:r>
          </a:p>
          <a:p>
            <a:pPr marL="0" indent="0">
              <a:buNone/>
            </a:pPr>
            <a:r>
              <a:rPr lang="sv-SE" sz="1000"/>
              <a:t>AFS 2015:4 Organisatorisk och social arbetsmiljö</a:t>
            </a:r>
          </a:p>
          <a:p>
            <a:pPr marL="0" indent="0">
              <a:buNone/>
            </a:pPr>
            <a:r>
              <a:rPr lang="sv-SE" sz="1000"/>
              <a:t>AFS 2020:1 Arbetsanpassning</a:t>
            </a:r>
          </a:p>
          <a:p>
            <a:pPr marL="0" indent="0">
              <a:buNone/>
            </a:pPr>
            <a:r>
              <a:rPr lang="sv-SE" sz="1000"/>
              <a:t>AFS 1999:7 Första hjälpen och krisstöd</a:t>
            </a:r>
          </a:p>
          <a:p>
            <a:pPr marL="0" indent="0">
              <a:buNone/>
            </a:pPr>
            <a:r>
              <a:rPr lang="sv-SE" sz="1000"/>
              <a:t>AFS 1998:5 Arbete vid bildskärm</a:t>
            </a:r>
          </a:p>
          <a:p>
            <a:pPr marL="0" indent="0">
              <a:buNone/>
            </a:pPr>
            <a:r>
              <a:rPr lang="sv-SE" sz="1000"/>
              <a:t>AFS 2007:5 Gravida och ammande arbetstagare</a:t>
            </a:r>
          </a:p>
          <a:p>
            <a:pPr marL="0" indent="0">
              <a:buNone/>
            </a:pPr>
            <a:r>
              <a:rPr lang="sv-SE" sz="1000"/>
              <a:t>AFS 2020:1 Arbetsplatsens utformning</a:t>
            </a:r>
          </a:p>
          <a:p>
            <a:pPr marL="0" indent="0">
              <a:buNone/>
            </a:pPr>
            <a:r>
              <a:rPr lang="sv-SE" sz="1000"/>
              <a:t>AFS 1993:2 Våld och hot i arbetsmiljön</a:t>
            </a:r>
          </a:p>
          <a:p>
            <a:pPr marL="0" indent="0">
              <a:buNone/>
            </a:pPr>
            <a:r>
              <a:rPr lang="sv-SE" sz="1000"/>
              <a:t>AFS 2019:3 Medicinska kontroller i arbetslivet</a:t>
            </a:r>
          </a:p>
          <a:p>
            <a:pPr marL="0" indent="0">
              <a:buNone/>
            </a:pPr>
            <a:r>
              <a:rPr lang="sv-SE" sz="1000"/>
              <a:t>AFS 1982:3 Ensamarbete</a:t>
            </a:r>
          </a:p>
          <a:p>
            <a:pPr marL="0" indent="0">
              <a:buNone/>
            </a:pPr>
            <a:r>
              <a:rPr lang="sv-SE" sz="1000"/>
              <a:t>AFS 2011:19 Kemiska arbetsmiljörisker</a:t>
            </a:r>
          </a:p>
          <a:p>
            <a:pPr marL="0" indent="0">
              <a:buNone/>
            </a:pPr>
            <a:r>
              <a:rPr lang="sv-SE" sz="1000"/>
              <a:t>AFS 2006:4 Användning av arbetsutrustning</a:t>
            </a:r>
          </a:p>
          <a:p>
            <a:pPr marL="0" indent="0">
              <a:buNone/>
            </a:pPr>
            <a:r>
              <a:rPr lang="sv-SE" sz="1000"/>
              <a:t>AFS 2008:3 Maskiner</a:t>
            </a:r>
          </a:p>
          <a:p>
            <a:pPr marL="0" indent="0">
              <a:buNone/>
            </a:pPr>
            <a:endParaRPr lang="sv-SE" sz="1400"/>
          </a:p>
        </p:txBody>
      </p:sp>
    </p:spTree>
    <p:extLst>
      <p:ext uri="{BB962C8B-B14F-4D97-AF65-F5344CB8AC3E}">
        <p14:creationId xmlns:p14="http://schemas.microsoft.com/office/powerpoint/2010/main" val="2615986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B800F3-3409-B6AF-5C21-2AE84EDA0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Vilka genomför SAM-testet?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35E9363-84BA-E5F6-043B-30CDE601A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899" y="1213931"/>
            <a:ext cx="3780349" cy="33944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sv-SE" sz="14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dirty="0"/>
              <a:t>Skydds-/arbetsmiljökommittén med ledning </a:t>
            </a:r>
            <a:br>
              <a:rPr lang="sv-SE" sz="1400" dirty="0"/>
            </a:br>
            <a:r>
              <a:rPr lang="sv-SE" sz="1400" dirty="0"/>
              <a:t>och skyddsorganisationen</a:t>
            </a:r>
            <a:endParaRPr lang="sv-SE" sz="1400" dirty="0">
              <a:cs typeface="Calibri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dirty="0"/>
              <a:t>eller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dirty="0"/>
              <a:t>Ledningsgruppen där resultatet redovisas i skydds-/arbetsmiljökommittén som ett led i samverkan</a:t>
            </a:r>
          </a:p>
          <a:p>
            <a:pPr marL="0" indent="0">
              <a:buNone/>
            </a:pPr>
            <a:r>
              <a:rPr lang="sv-SE" sz="1400" i="1" dirty="0"/>
              <a:t>En fördel är att företagshälsan medverkar som expertresurs </a:t>
            </a:r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r>
              <a:rPr lang="sv-SE" sz="1400" dirty="0">
                <a:cs typeface="Calibri"/>
              </a:rPr>
              <a:t>SAM-testet genomförs med hela gruppen samlad</a:t>
            </a:r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endParaRPr lang="sv-SE" sz="1400" i="1" dirty="0"/>
          </a:p>
        </p:txBody>
      </p:sp>
      <p:pic>
        <p:nvPicPr>
          <p:cNvPr id="4" name="Bildobjekt 4" descr="En bild som visar text, vektorgrafik&#10;&#10;Automatiskt genererad beskrivning">
            <a:extLst>
              <a:ext uri="{FF2B5EF4-FFF2-40B4-BE49-F238E27FC236}">
                <a16:creationId xmlns:a16="http://schemas.microsoft.com/office/drawing/2014/main" id="{34220C53-CEFC-D6F6-7095-F58295E5E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9995" y="2087017"/>
            <a:ext cx="2743200" cy="164830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486887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074FA6-D9ED-D8E0-D5E4-D9875A72D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66" y="137559"/>
            <a:ext cx="8229600" cy="857250"/>
          </a:xfrm>
        </p:spPr>
        <p:txBody>
          <a:bodyPr>
            <a:normAutofit/>
          </a:bodyPr>
          <a:lstStyle/>
          <a:p>
            <a:r>
              <a:rPr lang="sv-SE" sz="3200" b="1"/>
              <a:t>När </a:t>
            </a:r>
            <a:r>
              <a:rPr lang="sv-SE" sz="3200"/>
              <a:t>kan</a:t>
            </a:r>
            <a:r>
              <a:rPr lang="sv-SE" sz="3200" b="1"/>
              <a:t> SAM-testet användas</a:t>
            </a:r>
            <a:r>
              <a:rPr lang="sv-SE" sz="3200"/>
              <a:t>?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6EECB9D1-0A09-F558-CE9A-58B906EADA85}"/>
              </a:ext>
            </a:extLst>
          </p:cNvPr>
          <p:cNvSpPr txBox="1"/>
          <p:nvPr/>
        </p:nvSpPr>
        <p:spPr>
          <a:xfrm>
            <a:off x="2099669" y="1143841"/>
            <a:ext cx="4884594" cy="35544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8000" tIns="5715" rIns="5715" bIns="5715" numCol="1" spcCol="1270" anchor="ctr" anchorCtr="0">
            <a:noAutofit/>
          </a:bodyPr>
          <a:lstStyle>
            <a:defPPr>
              <a:defRPr lang="sv-SE"/>
            </a:defPPr>
            <a:lvl1pPr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900">
                <a:solidFill>
                  <a:schemeClr val="tx1"/>
                </a:solidFill>
              </a:defRPr>
            </a:lvl1pPr>
          </a:lstStyle>
          <a:p>
            <a:pPr marL="144000" indent="-17145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200"/>
              <a:t>För att säkerställa det systematiska arbetsmiljöarbetet</a:t>
            </a:r>
          </a:p>
          <a:p>
            <a:pPr marL="144000" indent="-17145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200"/>
              <a:t>För att säkerställa att man arbetar främjande och förebyggande</a:t>
            </a:r>
          </a:p>
          <a:p>
            <a:pPr marL="144000" indent="-17145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200"/>
              <a:t>Vid planering av samarbete med företagshälsa eller arbetsmiljöaktör</a:t>
            </a:r>
            <a:br>
              <a:rPr lang="sv-SE" sz="1200"/>
            </a:br>
            <a:r>
              <a:rPr lang="sv-SE" sz="1200"/>
              <a:t>                - behovsanalys</a:t>
            </a:r>
          </a:p>
          <a:p>
            <a:pPr marL="144000" indent="-17145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200"/>
              <a:t>Inför arbetsmiljörevison</a:t>
            </a:r>
          </a:p>
          <a:p>
            <a:pPr marL="144000" indent="-17145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200"/>
          </a:p>
          <a:p>
            <a:pPr marL="144000" indent="-17145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200"/>
              <a:t>Inför nytt eller uppdatering av ledningssystem för arbetsmiljö</a:t>
            </a:r>
          </a:p>
          <a:p>
            <a:pPr marL="144000" indent="-17145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200"/>
              <a:t>Ny ledningsorganisation</a:t>
            </a:r>
          </a:p>
          <a:p>
            <a:pPr marL="144000" indent="-17145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200"/>
          </a:p>
          <a:p>
            <a:pPr marL="144000" indent="-17145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200"/>
              <a:t>Inför uppköp, fusioner, mm</a:t>
            </a:r>
          </a:p>
          <a:p>
            <a:pPr marL="144000" indent="-17145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200"/>
              <a:t>För att möta krav att delta i upphandling eller som underentreprenör</a:t>
            </a:r>
          </a:p>
          <a:p>
            <a:pPr marL="144000" indent="-17145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200"/>
          </a:p>
          <a:p>
            <a:pPr marL="144000" indent="-17145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200"/>
              <a:t>Efter inspektionsmeddelande eller sanktionsavgift från AV</a:t>
            </a:r>
          </a:p>
          <a:p>
            <a:pPr marL="144000" indent="-17145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200"/>
              <a:t>Ökat antal olyckor och tillbud, alt. som resultat av en olycksfallsutredning</a:t>
            </a:r>
          </a:p>
        </p:txBody>
      </p:sp>
    </p:spTree>
    <p:extLst>
      <p:ext uri="{BB962C8B-B14F-4D97-AF65-F5344CB8AC3E}">
        <p14:creationId xmlns:p14="http://schemas.microsoft.com/office/powerpoint/2010/main" val="3470079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FF87A0-F58C-4897-F36E-E2FA3CDCD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Hur lång tid?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D5E05C-7A9A-B5FA-ED2C-6AF526AC5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9117" y="1323042"/>
            <a:ext cx="5372961" cy="33944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v-SE" sz="1400"/>
              <a:t>SAM-testet planeras i prologen med arbetsgivaren och företagshälsan: </a:t>
            </a:r>
            <a:br>
              <a:rPr lang="sv-SE" sz="1400"/>
            </a:br>
            <a:r>
              <a:rPr lang="sv-SE" sz="1400"/>
              <a:t>- vilka som deltar </a:t>
            </a:r>
          </a:p>
          <a:p>
            <a:pPr marL="0" indent="0">
              <a:buNone/>
            </a:pPr>
            <a:r>
              <a:rPr lang="sv-SE" sz="1400"/>
              <a:t>- verksamhetsspecifika frågor.</a:t>
            </a:r>
          </a:p>
          <a:p>
            <a:pPr marL="0" indent="0">
              <a:buNone/>
            </a:pPr>
            <a:endParaRPr lang="sv-SE" sz="1400"/>
          </a:p>
          <a:p>
            <a:pPr marL="0" indent="0">
              <a:buNone/>
            </a:pPr>
            <a:r>
              <a:rPr lang="sv-SE" sz="1400"/>
              <a:t>Frågorna i  SAM-testet tar ca 60 minuter att besvara.</a:t>
            </a:r>
            <a:endParaRPr lang="sv-SE" sz="1400">
              <a:cs typeface="Calibri"/>
            </a:endParaRPr>
          </a:p>
          <a:p>
            <a:pPr marL="0" indent="0">
              <a:buNone/>
            </a:pPr>
            <a:endParaRPr lang="sv-SE" sz="1400"/>
          </a:p>
          <a:p>
            <a:pPr marL="0" indent="0">
              <a:buNone/>
            </a:pPr>
            <a:r>
              <a:rPr lang="sv-SE" sz="1400"/>
              <a:t>SAM-testet kan pausas om t ex testet behöver delas upp på flera tillfällen.</a:t>
            </a:r>
            <a:endParaRPr lang="sv-SE" sz="1400">
              <a:cs typeface="Calibri"/>
            </a:endParaRPr>
          </a:p>
          <a:p>
            <a:pPr marL="0" indent="0">
              <a:buNone/>
            </a:pPr>
            <a:endParaRPr lang="sv-SE" sz="1400"/>
          </a:p>
          <a:p>
            <a:pPr marL="0" indent="0">
              <a:buNone/>
            </a:pPr>
            <a:r>
              <a:rPr lang="sv-SE" sz="1400"/>
              <a:t>Handlingsplanen är interaktiv och används över tid i arbetsmiljö-arbetet och följs upp i skydds-/arbetsmiljökommittén.</a:t>
            </a:r>
            <a:endParaRPr lang="sv-SE" sz="1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7657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0DECB1-2CAF-4465-AB6A-1FD878EA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09274"/>
          </a:xfrm>
        </p:spPr>
        <p:txBody>
          <a:bodyPr>
            <a:normAutofit/>
          </a:bodyPr>
          <a:lstStyle/>
          <a:p>
            <a:r>
              <a:rPr lang="sv-SE">
                <a:solidFill>
                  <a:schemeClr val="tx1">
                    <a:lumMod val="75000"/>
                    <a:lumOff val="25000"/>
                  </a:schemeClr>
                </a:solidFill>
              </a:rPr>
              <a:t>Nytta för arbetsgivaren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A8C3879-F584-4254-A2F2-CBB3F9CE5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4615" y="1464414"/>
            <a:ext cx="5351841" cy="354618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SAM-testet skapar förutsättningar för en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40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HÅLLBAR ARBETSMILJÖ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sv-SE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Genom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sv-SE" sz="1400">
                <a:solidFill>
                  <a:schemeClr val="tx1">
                    <a:lumMod val="75000"/>
                    <a:lumOff val="25000"/>
                  </a:schemeClr>
                </a:solidFill>
              </a:rPr>
              <a:t>Koll på nuläget - utan att behöva tolka en enda paragraf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sv-SE" sz="1400">
                <a:solidFill>
                  <a:schemeClr val="tx1">
                    <a:lumMod val="75000"/>
                    <a:lumOff val="25000"/>
                  </a:schemeClr>
                </a:solidFill>
              </a:rPr>
              <a:t>Direkt återkoppling med resultat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sv-SE" sz="1400">
                <a:solidFill>
                  <a:schemeClr val="tx1">
                    <a:lumMod val="75000"/>
                    <a:lumOff val="25000"/>
                  </a:schemeClr>
                </a:solidFill>
              </a:rPr>
              <a:t>Handlingsplan som stöttar ett förebyggande och systematiskt arbetssätt</a:t>
            </a:r>
            <a:endParaRPr lang="sv-SE" sz="14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sv-SE" sz="1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sv-SE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646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BF1240-C4A5-413E-8D31-00AB51E88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Frågorna i SAM-testet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B43E082D-AA96-A49F-081D-C887ECE63B24}"/>
              </a:ext>
            </a:extLst>
          </p:cNvPr>
          <p:cNvSpPr txBox="1"/>
          <p:nvPr/>
        </p:nvSpPr>
        <p:spPr>
          <a:xfrm>
            <a:off x="2357831" y="1353162"/>
            <a:ext cx="4428338" cy="34470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sv-SE">
                <a:solidFill>
                  <a:schemeClr val="tx1">
                    <a:lumMod val="75000"/>
                    <a:lumOff val="25000"/>
                  </a:schemeClr>
                </a:solidFill>
              </a:rPr>
              <a:t>SAM-testet innehåller </a:t>
            </a:r>
            <a:r>
              <a:rPr lang="sv-SE" b="1">
                <a:solidFill>
                  <a:schemeClr val="tx1">
                    <a:lumMod val="75000"/>
                    <a:lumOff val="25000"/>
                  </a:schemeClr>
                </a:solidFill>
              </a:rPr>
              <a:t>5 områden</a:t>
            </a:r>
            <a:r>
              <a:rPr lang="sv-SE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>
              <a:spcAft>
                <a:spcPts val="1200"/>
              </a:spcAft>
            </a:pPr>
            <a:r>
              <a:rPr lang="sv-SE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Obligatoriska:</a:t>
            </a:r>
            <a:endParaRPr lang="sv-SE" sz="14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>
                <a:solidFill>
                  <a:schemeClr val="tx1">
                    <a:lumMod val="75000"/>
                    <a:lumOff val="25000"/>
                  </a:schemeClr>
                </a:solidFill>
              </a:rPr>
              <a:t>Arbetsmiljölagen och Arbetsmiljöförordningen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>
                <a:solidFill>
                  <a:schemeClr val="tx1">
                    <a:lumMod val="75000"/>
                    <a:lumOff val="25000"/>
                  </a:schemeClr>
                </a:solidFill>
              </a:rPr>
              <a:t>Föreskrifterna om Systematiskt arbetsmiljöarbete och Organisatorisk och social arbetsmiljö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1400">
                <a:solidFill>
                  <a:schemeClr val="tx1">
                    <a:lumMod val="75000"/>
                    <a:lumOff val="25000"/>
                  </a:schemeClr>
                </a:solidFill>
              </a:rPr>
              <a:t>Generella föreskrifter</a:t>
            </a:r>
          </a:p>
          <a:p>
            <a:pPr>
              <a:spcAft>
                <a:spcPts val="1200"/>
              </a:spcAft>
            </a:pPr>
            <a:r>
              <a:rPr lang="sv-SE" sz="1400" b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Tillval: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>
                <a:solidFill>
                  <a:schemeClr val="tx1">
                    <a:lumMod val="75000"/>
                    <a:lumOff val="25000"/>
                  </a:schemeClr>
                </a:solidFill>
              </a:rPr>
              <a:t>Verksamhetsspecifika föreskrifter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>
                <a:solidFill>
                  <a:schemeClr val="tx1">
                    <a:lumMod val="75000"/>
                    <a:lumOff val="25000"/>
                  </a:schemeClr>
                </a:solidFill>
              </a:rPr>
              <a:t>Verksamhetsspecifikt i Arbetsmiljölagen</a:t>
            </a:r>
          </a:p>
          <a:p>
            <a:endParaRPr lang="sv-SE" sz="1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sv-SE" sz="1400">
                <a:solidFill>
                  <a:schemeClr val="tx1">
                    <a:lumMod val="75000"/>
                    <a:lumOff val="25000"/>
                  </a:schemeClr>
                </a:solidFill>
              </a:rPr>
              <a:t>Varje område innehåller ett antal </a:t>
            </a:r>
            <a:r>
              <a:rPr lang="sv-SE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frågekategorier </a:t>
            </a:r>
          </a:p>
        </p:txBody>
      </p:sp>
    </p:spTree>
    <p:extLst>
      <p:ext uri="{BB962C8B-B14F-4D97-AF65-F5344CB8AC3E}">
        <p14:creationId xmlns:p14="http://schemas.microsoft.com/office/powerpoint/2010/main" val="1444679838"/>
      </p:ext>
    </p:extLst>
  </p:cSld>
  <p:clrMapOvr>
    <a:masterClrMapping/>
  </p:clrMapOvr>
</p:sld>
</file>

<file path=ppt/theme/theme1.xml><?xml version="1.0" encoding="utf-8"?>
<a:theme xmlns:a="http://schemas.openxmlformats.org/drawingml/2006/main" name="HPI-PowerPointm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p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PI_powerpointmall_180126" id="{77CA4905-B538-524D-9F92-259017E16763}" vid="{E339C0FD-D8DE-A947-BCA5-F493794A121F}"/>
    </a:ext>
  </a:extLst>
</a:theme>
</file>

<file path=ppt/theme/theme2.xml><?xml version="1.0" encoding="utf-8"?>
<a:theme xmlns:a="http://schemas.openxmlformats.org/drawingml/2006/main" name="1_HPI-PowerPointm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p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PI_powerpointmall_180126" id="{77CA4905-B538-524D-9F92-259017E16763}" vid="{E339C0FD-D8DE-A947-BCA5-F493794A121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illg_x00e4_nglighemsidan xmlns="60d7ea8a-249f-4fca-9c0e-5d39ef8e9512" xsi:nil="true"/>
    <_x00c5_tg_x00e4_rdsansvarig xmlns="60d7ea8a-249f-4fca-9c0e-5d39ef8e9512">
      <UserInfo>
        <DisplayName/>
        <AccountId xsi:nil="true"/>
        <AccountType/>
      </UserInfo>
    </_x00c5_tg_x00e4_rdsansvarig>
    <lcf76f155ced4ddcb4097134ff3c332f xmlns="60d7ea8a-249f-4fca-9c0e-5d39ef8e9512">
      <Terms xmlns="http://schemas.microsoft.com/office/infopath/2007/PartnerControls"/>
    </lcf76f155ced4ddcb4097134ff3c332f>
    <TaxCatchAll xmlns="8f1f2541-11cc-4d39-a9a1-386af1020a3b" xsi:nil="true"/>
    <_x00c5_tg_x00e4_rdsdatum xmlns="60d7ea8a-249f-4fca-9c0e-5d39ef8e951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2F78071B93CD64BBCD8DBFD830A333A" ma:contentTypeVersion="19" ma:contentTypeDescription="Skapa ett nytt dokument." ma:contentTypeScope="" ma:versionID="efcb7ff08e82c5aa87f39f72e3230992">
  <xsd:schema xmlns:xsd="http://www.w3.org/2001/XMLSchema" xmlns:xs="http://www.w3.org/2001/XMLSchema" xmlns:p="http://schemas.microsoft.com/office/2006/metadata/properties" xmlns:ns2="60d7ea8a-249f-4fca-9c0e-5d39ef8e9512" xmlns:ns3="8f1f2541-11cc-4d39-a9a1-386af1020a3b" targetNamespace="http://schemas.microsoft.com/office/2006/metadata/properties" ma:root="true" ma:fieldsID="21a022dccf5c4cdc99eeac321d1c9f9e" ns2:_="" ns3:_="">
    <xsd:import namespace="60d7ea8a-249f-4fca-9c0e-5d39ef8e9512"/>
    <xsd:import namespace="8f1f2541-11cc-4d39-a9a1-386af1020a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Tillg_x00e4_nglighemsidan" minOccurs="0"/>
                <xsd:element ref="ns2:MediaLengthInSeconds" minOccurs="0"/>
                <xsd:element ref="ns3:SharedWithUsers" minOccurs="0"/>
                <xsd:element ref="ns3:SharedWithDetails" minOccurs="0"/>
                <xsd:element ref="ns2:_x00c5_tg_x00e4_rdsdatum" minOccurs="0"/>
                <xsd:element ref="ns2:_x00c5_tg_x00e4_rdsansvarig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d7ea8a-249f-4fca-9c0e-5d39ef8e95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Tillg_x00e4_nglighemsidan" ma:index="17" nillable="true" ma:displayName="Tillgänglig hemsidan" ma:format="Dropdown" ma:internalName="Tillg_x00e4_nglighemsidan">
      <xsd:simpleType>
        <xsd:restriction base="dms:Text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_x00c5_tg_x00e4_rdsdatum" ma:index="21" nillable="true" ma:displayName="Åtgärdsdatum" ma:description="Följa upp, säga upp eller förlänga." ma:format="Dropdown" ma:internalName="_x00c5_tg_x00e4_rdsdatum">
      <xsd:simpleType>
        <xsd:restriction base="dms:Text">
          <xsd:maxLength value="255"/>
        </xsd:restriction>
      </xsd:simpleType>
    </xsd:element>
    <xsd:element name="_x00c5_tg_x00e4_rdsansvarig" ma:index="22" nillable="true" ma:displayName="Åtgärdsansvarig" ma:format="Dropdown" ma:list="UserInfo" ma:SharePointGroup="0" ma:internalName="_x00c5_tg_x00e4_rdsansvarig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ImageTags" ma:displayName="Bildmarkeringar" ma:readOnly="false" ma:fieldId="{5cf76f15-5ced-4ddc-b409-7134ff3c332f}" ma:taxonomyMulti="true" ma:sspId="8e995f68-301a-4ea4-9e5c-07e7d29fdd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1f2541-11cc-4d39-a9a1-386af1020a3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170ead2a-cfc7-491e-be73-d2d01a1123c3}" ma:internalName="TaxCatchAll" ma:showField="CatchAllData" ma:web="8f1f2541-11cc-4d39-a9a1-386af1020a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6C1925-FF91-4517-B4CB-AB14E16FD7F5}">
  <ds:schemaRefs>
    <ds:schemaRef ds:uri="http://www.w3.org/XML/1998/namespace"/>
    <ds:schemaRef ds:uri="http://purl.org/dc/dcmitype/"/>
    <ds:schemaRef ds:uri="http://schemas.openxmlformats.org/package/2006/metadata/core-properties"/>
    <ds:schemaRef ds:uri="60d7ea8a-249f-4fca-9c0e-5d39ef8e9512"/>
    <ds:schemaRef ds:uri="http://purl.org/dc/terms/"/>
    <ds:schemaRef ds:uri="http://schemas.microsoft.com/office/2006/documentManagement/types"/>
    <ds:schemaRef ds:uri="http://schemas.microsoft.com/office/infopath/2007/PartnerControls"/>
    <ds:schemaRef ds:uri="8f1f2541-11cc-4d39-a9a1-386af1020a3b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80CE670-6397-4D88-8647-A9C1F681B1ED}">
  <ds:schemaRefs>
    <ds:schemaRef ds:uri="60d7ea8a-249f-4fca-9c0e-5d39ef8e9512"/>
    <ds:schemaRef ds:uri="8f1f2541-11cc-4d39-a9a1-386af1020a3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A37135E-FB66-4FD4-9EEC-5554CDCF8F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HPI_powerpointmall_180126</Template>
  <TotalTime>32</TotalTime>
  <Words>1293</Words>
  <Application>Microsoft Office PowerPoint</Application>
  <PresentationFormat>Bildspel på skärmen (16:9)</PresentationFormat>
  <Paragraphs>196</Paragraphs>
  <Slides>22</Slides>
  <Notes>8</Notes>
  <HiddenSlides>1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22</vt:i4>
      </vt:variant>
    </vt:vector>
  </HeadingPairs>
  <TitlesOfParts>
    <vt:vector size="26" baseType="lpstr">
      <vt:lpstr>Arial</vt:lpstr>
      <vt:lpstr>Calibri</vt:lpstr>
      <vt:lpstr>HPI-PowerPointmall</vt:lpstr>
      <vt:lpstr>1_HPI-PowerPointmall</vt:lpstr>
      <vt:lpstr>SAM-testet  </vt:lpstr>
      <vt:lpstr>SAM-testets idé</vt:lpstr>
      <vt:lpstr>PowerPoint-presentation</vt:lpstr>
      <vt:lpstr>Följande täcks in i SAM-testet</vt:lpstr>
      <vt:lpstr>Vilka genomför SAM-testet?</vt:lpstr>
      <vt:lpstr>När kan SAM-testet användas?</vt:lpstr>
      <vt:lpstr>Hur lång tid?</vt:lpstr>
      <vt:lpstr>Nytta för arbetsgivaren</vt:lpstr>
      <vt:lpstr>Frågorna i SAM-testet</vt:lpstr>
      <vt:lpstr>Frågorna i SAM-testet</vt:lpstr>
      <vt:lpstr>Resultat och handlingsplan</vt:lpstr>
      <vt:lpstr>Plustoo.com</vt:lpstr>
      <vt:lpstr>Friskfaktorer i arbetsmiljöarbetet</vt:lpstr>
      <vt:lpstr>Resultatet presenteras övergripande</vt:lpstr>
      <vt:lpstr>Handlingsplan</vt:lpstr>
      <vt:lpstr>Uppgiften</vt:lpstr>
      <vt:lpstr>Hur används resultatet?</vt:lpstr>
      <vt:lpstr>Hur görs detta rent praktiskt?</vt:lpstr>
      <vt:lpstr>AFS 2001:1</vt:lpstr>
      <vt:lpstr>Från SAM-testet till en hållbar arbetsmiljö</vt:lpstr>
      <vt:lpstr>Sist men inte minst…..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Utbildning för FHV i SAM-testet</dc:title>
  <dc:creator>Claes Björkman</dc:creator>
  <cp:lastModifiedBy>Peter Tigerberg</cp:lastModifiedBy>
  <cp:revision>37</cp:revision>
  <cp:lastPrinted>2015-08-27T08:49:40Z</cp:lastPrinted>
  <dcterms:created xsi:type="dcterms:W3CDTF">2022-04-04T07:12:30Z</dcterms:created>
  <dcterms:modified xsi:type="dcterms:W3CDTF">2023-05-12T07:45:23Z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0x01010022F78071B93CD64BBCD8DBFD830A333A</vt:lpwstr>
  </property>
  <property fmtid="{D5CDD505-2E9C-101B-9397-08002B2CF9AE}" pid="3" name="Order">
    <vt:r8>300100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MediaServiceImageTags">
    <vt:lpwstr/>
  </property>
</Properties>
</file>