
<file path=[Content_Types].xml><?xml version="1.0" encoding="utf-8"?>
<Types xmlns="http://schemas.openxmlformats.org/package/2006/content-types">
  <Default Extension="emf" ContentType="image/x-emf"/>
  <Default Extension="pdf" ContentType="application/pd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306" r:id="rId5"/>
    <p:sldId id="589" r:id="rId6"/>
    <p:sldId id="590" r:id="rId7"/>
    <p:sldId id="591" r:id="rId8"/>
    <p:sldId id="583" r:id="rId9"/>
    <p:sldId id="584" r:id="rId10"/>
    <p:sldId id="564" r:id="rId11"/>
    <p:sldId id="586" r:id="rId12"/>
    <p:sldId id="561" r:id="rId13"/>
    <p:sldId id="587" r:id="rId14"/>
    <p:sldId id="305" r:id="rId15"/>
    <p:sldId id="276" r:id="rId16"/>
    <p:sldId id="577" r:id="rId17"/>
  </p:sldIdLst>
  <p:sldSz cx="9144000" cy="5143500" type="screen16x9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06A"/>
    <a:srgbClr val="323E47"/>
    <a:srgbClr val="81C185"/>
    <a:srgbClr val="00B1E6"/>
    <a:srgbClr val="EE7F00"/>
    <a:srgbClr val="027C93"/>
    <a:srgbClr val="6B8E23"/>
    <a:srgbClr val="C2D011"/>
    <a:srgbClr val="155388"/>
    <a:srgbClr val="B60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FB950-35FB-4026-A497-080A19524847}" v="15" dt="2020-12-11T10:04:30.86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9" autoAdjust="0"/>
    <p:restoredTop sz="94660"/>
  </p:normalViewPr>
  <p:slideViewPr>
    <p:cSldViewPr snapToGrid="0">
      <p:cViewPr>
        <p:scale>
          <a:sx n="142" d="100"/>
          <a:sy n="142" d="100"/>
        </p:scale>
        <p:origin x="732" y="12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Ruthberg" userId="7bc56032-b277-451c-8401-c154050b6fff" providerId="ADAL" clId="{EADFB950-35FB-4026-A497-080A19524847}"/>
    <pc:docChg chg="undo custSel addSld delSld modSld modMainMaster">
      <pc:chgData name="Anna Ruthberg" userId="7bc56032-b277-451c-8401-c154050b6fff" providerId="ADAL" clId="{EADFB950-35FB-4026-A497-080A19524847}" dt="2020-12-11T10:05:06.207" v="971" actId="1036"/>
      <pc:docMkLst>
        <pc:docMk/>
      </pc:docMkLst>
      <pc:sldChg chg="del">
        <pc:chgData name="Anna Ruthberg" userId="7bc56032-b277-451c-8401-c154050b6fff" providerId="ADAL" clId="{EADFB950-35FB-4026-A497-080A19524847}" dt="2020-12-11T09:23:20.802" v="0" actId="47"/>
        <pc:sldMkLst>
          <pc:docMk/>
          <pc:sldMk cId="1170444182" sldId="582"/>
        </pc:sldMkLst>
      </pc:sldChg>
      <pc:sldChg chg="addSp delSp modSp add mod">
        <pc:chgData name="Anna Ruthberg" userId="7bc56032-b277-451c-8401-c154050b6fff" providerId="ADAL" clId="{EADFB950-35FB-4026-A497-080A19524847}" dt="2020-12-11T10:05:06.207" v="971" actId="1036"/>
        <pc:sldMkLst>
          <pc:docMk/>
          <pc:sldMk cId="2324763227" sldId="590"/>
        </pc:sldMkLst>
        <pc:spChg chg="mod">
          <ac:chgData name="Anna Ruthberg" userId="7bc56032-b277-451c-8401-c154050b6fff" providerId="ADAL" clId="{EADFB950-35FB-4026-A497-080A19524847}" dt="2020-12-11T10:05:06.207" v="971" actId="1036"/>
          <ac:spMkLst>
            <pc:docMk/>
            <pc:sldMk cId="2324763227" sldId="590"/>
            <ac:spMk id="6" creationId="{97DD90BB-BDF4-4DF4-9C7C-912FD1AC0723}"/>
          </ac:spMkLst>
        </pc:spChg>
        <pc:spChg chg="mod">
          <ac:chgData name="Anna Ruthberg" userId="7bc56032-b277-451c-8401-c154050b6fff" providerId="ADAL" clId="{EADFB950-35FB-4026-A497-080A19524847}" dt="2020-12-11T10:05:06.207" v="971" actId="1036"/>
          <ac:spMkLst>
            <pc:docMk/>
            <pc:sldMk cId="2324763227" sldId="590"/>
            <ac:spMk id="7" creationId="{90A762F2-F3B2-4ECC-AE66-E7D900F68B27}"/>
          </ac:spMkLst>
        </pc:spChg>
        <pc:spChg chg="add mod">
          <ac:chgData name="Anna Ruthberg" userId="7bc56032-b277-451c-8401-c154050b6fff" providerId="ADAL" clId="{EADFB950-35FB-4026-A497-080A19524847}" dt="2020-12-11T10:05:06.207" v="971" actId="1036"/>
          <ac:spMkLst>
            <pc:docMk/>
            <pc:sldMk cId="2324763227" sldId="590"/>
            <ac:spMk id="22" creationId="{048E7CA2-FEC2-40CF-A90A-12EFA4F6A816}"/>
          </ac:spMkLst>
        </pc:spChg>
        <pc:spChg chg="del mod">
          <ac:chgData name="Anna Ruthberg" userId="7bc56032-b277-451c-8401-c154050b6fff" providerId="ADAL" clId="{EADFB950-35FB-4026-A497-080A19524847}" dt="2020-12-11T09:26:30.240" v="93" actId="478"/>
          <ac:spMkLst>
            <pc:docMk/>
            <pc:sldMk cId="2324763227" sldId="590"/>
            <ac:spMk id="26" creationId="{D4B64391-6D8D-4B98-9552-41CC96560B62}"/>
          </ac:spMkLst>
        </pc:spChg>
        <pc:spChg chg="mod">
          <ac:chgData name="Anna Ruthberg" userId="7bc56032-b277-451c-8401-c154050b6fff" providerId="ADAL" clId="{EADFB950-35FB-4026-A497-080A19524847}" dt="2020-12-11T09:52:11.165" v="671" actId="1076"/>
          <ac:spMkLst>
            <pc:docMk/>
            <pc:sldMk cId="2324763227" sldId="590"/>
            <ac:spMk id="33" creationId="{7635D479-E9C6-47BC-BAF6-29EBA13C14BF}"/>
          </ac:spMkLst>
        </pc:spChg>
        <pc:spChg chg="add del mod">
          <ac:chgData name="Anna Ruthberg" userId="7bc56032-b277-451c-8401-c154050b6fff" providerId="ADAL" clId="{EADFB950-35FB-4026-A497-080A19524847}" dt="2020-12-11T10:01:45.344" v="889" actId="478"/>
          <ac:spMkLst>
            <pc:docMk/>
            <pc:sldMk cId="2324763227" sldId="590"/>
            <ac:spMk id="35" creationId="{F2F19670-4ED8-4F09-8295-0DA6494863E9}"/>
          </ac:spMkLst>
        </pc:spChg>
        <pc:spChg chg="mod">
          <ac:chgData name="Anna Ruthberg" userId="7bc56032-b277-451c-8401-c154050b6fff" providerId="ADAL" clId="{EADFB950-35FB-4026-A497-080A19524847}" dt="2020-12-11T10:02:48.122" v="910" actId="1076"/>
          <ac:spMkLst>
            <pc:docMk/>
            <pc:sldMk cId="2324763227" sldId="590"/>
            <ac:spMk id="37" creationId="{FCB76C98-26A0-4B73-8A66-D69C320D1E69}"/>
          </ac:spMkLst>
        </pc:spChg>
        <pc:spChg chg="add del mod">
          <ac:chgData name="Anna Ruthberg" userId="7bc56032-b277-451c-8401-c154050b6fff" providerId="ADAL" clId="{EADFB950-35FB-4026-A497-080A19524847}" dt="2020-12-11T10:01:43.903" v="888" actId="478"/>
          <ac:spMkLst>
            <pc:docMk/>
            <pc:sldMk cId="2324763227" sldId="590"/>
            <ac:spMk id="41" creationId="{F796B845-5254-43E2-A21E-C685867BE161}"/>
          </ac:spMkLst>
        </pc:spChg>
        <pc:picChg chg="del mod">
          <ac:chgData name="Anna Ruthberg" userId="7bc56032-b277-451c-8401-c154050b6fff" providerId="ADAL" clId="{EADFB950-35FB-4026-A497-080A19524847}" dt="2020-12-11T09:53:29.602" v="698" actId="478"/>
          <ac:picMkLst>
            <pc:docMk/>
            <pc:sldMk cId="2324763227" sldId="590"/>
            <ac:picMk id="3" creationId="{F16F1D80-2264-4AAB-9A4A-6389F4A6E367}"/>
          </ac:picMkLst>
        </pc:picChg>
        <pc:picChg chg="del mod">
          <ac:chgData name="Anna Ruthberg" userId="7bc56032-b277-451c-8401-c154050b6fff" providerId="ADAL" clId="{EADFB950-35FB-4026-A497-080A19524847}" dt="2020-12-11T09:53:28.956" v="697" actId="478"/>
          <ac:picMkLst>
            <pc:docMk/>
            <pc:sldMk cId="2324763227" sldId="590"/>
            <ac:picMk id="9" creationId="{BD399D79-510E-462C-8E47-7E4570B94DC0}"/>
          </ac:picMkLst>
        </pc:picChg>
        <pc:picChg chg="del">
          <ac:chgData name="Anna Ruthberg" userId="7bc56032-b277-451c-8401-c154050b6fff" providerId="ADAL" clId="{EADFB950-35FB-4026-A497-080A19524847}" dt="2020-12-11T09:24:04.264" v="2" actId="478"/>
          <ac:picMkLst>
            <pc:docMk/>
            <pc:sldMk cId="2324763227" sldId="590"/>
            <ac:picMk id="10" creationId="{727F8B88-39A9-49DD-A63B-2D88C8B859F1}"/>
          </ac:picMkLst>
        </pc:picChg>
        <pc:picChg chg="mod">
          <ac:chgData name="Anna Ruthberg" userId="7bc56032-b277-451c-8401-c154050b6fff" providerId="ADAL" clId="{EADFB950-35FB-4026-A497-080A19524847}" dt="2020-12-11T10:04:57.155" v="951" actId="1036"/>
          <ac:picMkLst>
            <pc:docMk/>
            <pc:sldMk cId="2324763227" sldId="590"/>
            <ac:picMk id="16" creationId="{546DC9EE-43B7-4640-81AD-3CC1F5C7F8B8}"/>
          </ac:picMkLst>
        </pc:picChg>
        <pc:picChg chg="mod">
          <ac:chgData name="Anna Ruthberg" userId="7bc56032-b277-451c-8401-c154050b6fff" providerId="ADAL" clId="{EADFB950-35FB-4026-A497-080A19524847}" dt="2020-12-11T10:04:57.155" v="951" actId="1036"/>
          <ac:picMkLst>
            <pc:docMk/>
            <pc:sldMk cId="2324763227" sldId="590"/>
            <ac:picMk id="18" creationId="{38F01094-F443-47DF-995F-973C653C754E}"/>
          </ac:picMkLst>
        </pc:picChg>
        <pc:picChg chg="del">
          <ac:chgData name="Anna Ruthberg" userId="7bc56032-b277-451c-8401-c154050b6fff" providerId="ADAL" clId="{EADFB950-35FB-4026-A497-080A19524847}" dt="2020-12-11T09:24:07.130" v="3" actId="478"/>
          <ac:picMkLst>
            <pc:docMk/>
            <pc:sldMk cId="2324763227" sldId="590"/>
            <ac:picMk id="20" creationId="{E759A7AA-05E9-4300-98E6-09877F457220}"/>
          </ac:picMkLst>
        </pc:picChg>
        <pc:picChg chg="mod">
          <ac:chgData name="Anna Ruthberg" userId="7bc56032-b277-451c-8401-c154050b6fff" providerId="ADAL" clId="{EADFB950-35FB-4026-A497-080A19524847}" dt="2020-12-11T09:58:14.407" v="833" actId="1076"/>
          <ac:picMkLst>
            <pc:docMk/>
            <pc:sldMk cId="2324763227" sldId="590"/>
            <ac:picMk id="23" creationId="{286F98B5-4B0A-427F-ADDA-E8965125EE5C}"/>
          </ac:picMkLst>
        </pc:picChg>
        <pc:picChg chg="mod">
          <ac:chgData name="Anna Ruthberg" userId="7bc56032-b277-451c-8401-c154050b6fff" providerId="ADAL" clId="{EADFB950-35FB-4026-A497-080A19524847}" dt="2020-12-11T10:04:57.155" v="951" actId="1036"/>
          <ac:picMkLst>
            <pc:docMk/>
            <pc:sldMk cId="2324763227" sldId="590"/>
            <ac:picMk id="24" creationId="{E48D59DE-3D2C-4540-9AB9-84C17E83BCCC}"/>
          </ac:picMkLst>
        </pc:picChg>
        <pc:picChg chg="mod">
          <ac:chgData name="Anna Ruthberg" userId="7bc56032-b277-451c-8401-c154050b6fff" providerId="ADAL" clId="{EADFB950-35FB-4026-A497-080A19524847}" dt="2020-12-11T10:04:46.124" v="926" actId="14100"/>
          <ac:picMkLst>
            <pc:docMk/>
            <pc:sldMk cId="2324763227" sldId="590"/>
            <ac:picMk id="25" creationId="{CDA5864D-4972-4A67-AF44-68062B5675E7}"/>
          </ac:picMkLst>
        </pc:picChg>
        <pc:picChg chg="mod modCrop">
          <ac:chgData name="Anna Ruthberg" userId="7bc56032-b277-451c-8401-c154050b6fff" providerId="ADAL" clId="{EADFB950-35FB-4026-A497-080A19524847}" dt="2020-12-11T09:24:54.642" v="65" actId="1038"/>
          <ac:picMkLst>
            <pc:docMk/>
            <pc:sldMk cId="2324763227" sldId="590"/>
            <ac:picMk id="27" creationId="{029B994E-A6FD-4BB7-B77B-585D649747A6}"/>
          </ac:picMkLst>
        </pc:picChg>
        <pc:picChg chg="mod">
          <ac:chgData name="Anna Ruthberg" userId="7bc56032-b277-451c-8401-c154050b6fff" providerId="ADAL" clId="{EADFB950-35FB-4026-A497-080A19524847}" dt="2020-12-11T10:04:57.155" v="951" actId="1036"/>
          <ac:picMkLst>
            <pc:docMk/>
            <pc:sldMk cId="2324763227" sldId="590"/>
            <ac:picMk id="28" creationId="{2F4A4783-4670-47D6-BA1A-28E59ABD571F}"/>
          </ac:picMkLst>
        </pc:picChg>
        <pc:picChg chg="add mod">
          <ac:chgData name="Anna Ruthberg" userId="7bc56032-b277-451c-8401-c154050b6fff" providerId="ADAL" clId="{EADFB950-35FB-4026-A497-080A19524847}" dt="2020-12-11T10:04:57.155" v="951" actId="1036"/>
          <ac:picMkLst>
            <pc:docMk/>
            <pc:sldMk cId="2324763227" sldId="590"/>
            <ac:picMk id="29" creationId="{F5F49B44-7054-4E7E-B6F4-5D5E7D0BBFAE}"/>
          </ac:picMkLst>
        </pc:picChg>
        <pc:picChg chg="add mod">
          <ac:chgData name="Anna Ruthberg" userId="7bc56032-b277-451c-8401-c154050b6fff" providerId="ADAL" clId="{EADFB950-35FB-4026-A497-080A19524847}" dt="2020-12-11T10:04:57.155" v="951" actId="1036"/>
          <ac:picMkLst>
            <pc:docMk/>
            <pc:sldMk cId="2324763227" sldId="590"/>
            <ac:picMk id="30" creationId="{945193D5-8065-49AC-8F38-38D53851A040}"/>
          </ac:picMkLst>
        </pc:picChg>
        <pc:picChg chg="add mod">
          <ac:chgData name="Anna Ruthberg" userId="7bc56032-b277-451c-8401-c154050b6fff" providerId="ADAL" clId="{EADFB950-35FB-4026-A497-080A19524847}" dt="2020-12-11T10:01:15.178" v="883" actId="1076"/>
          <ac:picMkLst>
            <pc:docMk/>
            <pc:sldMk cId="2324763227" sldId="590"/>
            <ac:picMk id="31" creationId="{503D0979-C26E-4EBA-9D0B-61A5F775BB50}"/>
          </ac:picMkLst>
        </pc:picChg>
        <pc:picChg chg="add del mod">
          <ac:chgData name="Anna Ruthberg" userId="7bc56032-b277-451c-8401-c154050b6fff" providerId="ADAL" clId="{EADFB950-35FB-4026-A497-080A19524847}" dt="2020-12-11T09:48:14.525" v="606" actId="478"/>
          <ac:picMkLst>
            <pc:docMk/>
            <pc:sldMk cId="2324763227" sldId="590"/>
            <ac:picMk id="32" creationId="{15E8C29C-0D08-4C78-A3A2-C53C3068E58F}"/>
          </ac:picMkLst>
        </pc:picChg>
        <pc:picChg chg="add mod">
          <ac:chgData name="Anna Ruthberg" userId="7bc56032-b277-451c-8401-c154050b6fff" providerId="ADAL" clId="{EADFB950-35FB-4026-A497-080A19524847}" dt="2020-12-11T10:02:45.800" v="909" actId="1076"/>
          <ac:picMkLst>
            <pc:docMk/>
            <pc:sldMk cId="2324763227" sldId="590"/>
            <ac:picMk id="34" creationId="{73901BED-EBBE-4F72-9DF5-C3C3451AD19A}"/>
          </ac:picMkLst>
        </pc:picChg>
        <pc:picChg chg="del mod">
          <ac:chgData name="Anna Ruthberg" userId="7bc56032-b277-451c-8401-c154050b6fff" providerId="ADAL" clId="{EADFB950-35FB-4026-A497-080A19524847}" dt="2020-12-11T09:50:25.176" v="646" actId="478"/>
          <ac:picMkLst>
            <pc:docMk/>
            <pc:sldMk cId="2324763227" sldId="590"/>
            <ac:picMk id="36" creationId="{8A89339D-74AD-4E95-858A-E7DA760E74B3}"/>
          </ac:picMkLst>
        </pc:picChg>
        <pc:picChg chg="add del mod">
          <ac:chgData name="Anna Ruthberg" userId="7bc56032-b277-451c-8401-c154050b6fff" providerId="ADAL" clId="{EADFB950-35FB-4026-A497-080A19524847}" dt="2020-12-11T10:01:46.041" v="890" actId="478"/>
          <ac:picMkLst>
            <pc:docMk/>
            <pc:sldMk cId="2324763227" sldId="590"/>
            <ac:picMk id="38" creationId="{E45E637E-AB1C-4CC9-83F1-5466496B96B2}"/>
          </ac:picMkLst>
        </pc:picChg>
        <pc:picChg chg="add del mod">
          <ac:chgData name="Anna Ruthberg" userId="7bc56032-b277-451c-8401-c154050b6fff" providerId="ADAL" clId="{EADFB950-35FB-4026-A497-080A19524847}" dt="2020-12-11T09:58:16.275" v="835"/>
          <ac:picMkLst>
            <pc:docMk/>
            <pc:sldMk cId="2324763227" sldId="590"/>
            <ac:picMk id="39" creationId="{1E65D77F-0AA7-4389-9D39-C3F12E396187}"/>
          </ac:picMkLst>
        </pc:picChg>
        <pc:picChg chg="del">
          <ac:chgData name="Anna Ruthberg" userId="7bc56032-b277-451c-8401-c154050b6fff" providerId="ADAL" clId="{EADFB950-35FB-4026-A497-080A19524847}" dt="2020-12-11T09:45:27.629" v="539" actId="478"/>
          <ac:picMkLst>
            <pc:docMk/>
            <pc:sldMk cId="2324763227" sldId="590"/>
            <ac:picMk id="40" creationId="{033249DA-AD37-4D76-879B-F44DEE057F95}"/>
          </ac:picMkLst>
        </pc:picChg>
        <pc:picChg chg="add del mod">
          <ac:chgData name="Anna Ruthberg" userId="7bc56032-b277-451c-8401-c154050b6fff" providerId="ADAL" clId="{EADFB950-35FB-4026-A497-080A19524847}" dt="2020-12-11T10:04:39.384" v="925" actId="478"/>
          <ac:picMkLst>
            <pc:docMk/>
            <pc:sldMk cId="2324763227" sldId="590"/>
            <ac:picMk id="42" creationId="{5EB146C1-E66C-4F04-839A-C1DC1FF3AE13}"/>
          </ac:picMkLst>
        </pc:picChg>
        <pc:picChg chg="add del mod">
          <ac:chgData name="Anna Ruthberg" userId="7bc56032-b277-451c-8401-c154050b6fff" providerId="ADAL" clId="{EADFB950-35FB-4026-A497-080A19524847}" dt="2020-12-11T10:01:23.854" v="886" actId="1076"/>
          <ac:picMkLst>
            <pc:docMk/>
            <pc:sldMk cId="2324763227" sldId="590"/>
            <ac:picMk id="43" creationId="{28DA91FA-9D8B-4789-AB20-B5DB79F28B9D}"/>
          </ac:picMkLst>
        </pc:picChg>
      </pc:sldChg>
      <pc:sldChg chg="addSp delSp modSp add mod">
        <pc:chgData name="Anna Ruthberg" userId="7bc56032-b277-451c-8401-c154050b6fff" providerId="ADAL" clId="{EADFB950-35FB-4026-A497-080A19524847}" dt="2020-12-11T10:00:47.384" v="880" actId="14100"/>
        <pc:sldMkLst>
          <pc:docMk/>
          <pc:sldMk cId="238176178" sldId="591"/>
        </pc:sldMkLst>
        <pc:spChg chg="mod">
          <ac:chgData name="Anna Ruthberg" userId="7bc56032-b277-451c-8401-c154050b6fff" providerId="ADAL" clId="{EADFB950-35FB-4026-A497-080A19524847}" dt="2020-12-11T09:59:55.965" v="856" actId="1076"/>
          <ac:spMkLst>
            <pc:docMk/>
            <pc:sldMk cId="238176178" sldId="591"/>
            <ac:spMk id="6" creationId="{97DD90BB-BDF4-4DF4-9C7C-912FD1AC0723}"/>
          </ac:spMkLst>
        </pc:spChg>
        <pc:spChg chg="mod">
          <ac:chgData name="Anna Ruthberg" userId="7bc56032-b277-451c-8401-c154050b6fff" providerId="ADAL" clId="{EADFB950-35FB-4026-A497-080A19524847}" dt="2020-12-11T09:59:20.182" v="843" actId="1076"/>
          <ac:spMkLst>
            <pc:docMk/>
            <pc:sldMk cId="238176178" sldId="591"/>
            <ac:spMk id="7" creationId="{90A762F2-F3B2-4ECC-AE66-E7D900F68B27}"/>
          </ac:spMkLst>
        </pc:spChg>
        <pc:spChg chg="mod">
          <ac:chgData name="Anna Ruthberg" userId="7bc56032-b277-451c-8401-c154050b6fff" providerId="ADAL" clId="{EADFB950-35FB-4026-A497-080A19524847}" dt="2020-12-11T09:59:32.885" v="849" actId="1076"/>
          <ac:spMkLst>
            <pc:docMk/>
            <pc:sldMk cId="238176178" sldId="591"/>
            <ac:spMk id="22" creationId="{048E7CA2-FEC2-40CF-A90A-12EFA4F6A816}"/>
          </ac:spMkLst>
        </pc:spChg>
        <pc:spChg chg="mod">
          <ac:chgData name="Anna Ruthberg" userId="7bc56032-b277-451c-8401-c154050b6fff" providerId="ADAL" clId="{EADFB950-35FB-4026-A497-080A19524847}" dt="2020-12-11T10:00:07.548" v="860" actId="1076"/>
          <ac:spMkLst>
            <pc:docMk/>
            <pc:sldMk cId="238176178" sldId="591"/>
            <ac:spMk id="33" creationId="{7635D479-E9C6-47BC-BAF6-29EBA13C14BF}"/>
          </ac:spMkLst>
        </pc:spChg>
        <pc:spChg chg="del">
          <ac:chgData name="Anna Ruthberg" userId="7bc56032-b277-451c-8401-c154050b6fff" providerId="ADAL" clId="{EADFB950-35FB-4026-A497-080A19524847}" dt="2020-12-11T09:59:15.247" v="842" actId="478"/>
          <ac:spMkLst>
            <pc:docMk/>
            <pc:sldMk cId="238176178" sldId="591"/>
            <ac:spMk id="35" creationId="{F2F19670-4ED8-4F09-8295-0DA6494863E9}"/>
          </ac:spMkLst>
        </pc:spChg>
        <pc:picChg chg="mod">
          <ac:chgData name="Anna Ruthberg" userId="7bc56032-b277-451c-8401-c154050b6fff" providerId="ADAL" clId="{EADFB950-35FB-4026-A497-080A19524847}" dt="2020-12-11T09:59:22.088" v="844" actId="1076"/>
          <ac:picMkLst>
            <pc:docMk/>
            <pc:sldMk cId="238176178" sldId="591"/>
            <ac:picMk id="16" creationId="{546DC9EE-43B7-4640-81AD-3CC1F5C7F8B8}"/>
          </ac:picMkLst>
        </pc:picChg>
        <pc:picChg chg="mod">
          <ac:chgData name="Anna Ruthberg" userId="7bc56032-b277-451c-8401-c154050b6fff" providerId="ADAL" clId="{EADFB950-35FB-4026-A497-080A19524847}" dt="2020-12-11T10:00:18.110" v="868" actId="1036"/>
          <ac:picMkLst>
            <pc:docMk/>
            <pc:sldMk cId="238176178" sldId="591"/>
            <ac:picMk id="18" creationId="{38F01094-F443-47DF-995F-973C653C754E}"/>
          </ac:picMkLst>
        </pc:picChg>
        <pc:picChg chg="mod">
          <ac:chgData name="Anna Ruthberg" userId="7bc56032-b277-451c-8401-c154050b6fff" providerId="ADAL" clId="{EADFB950-35FB-4026-A497-080A19524847}" dt="2020-12-11T10:00:05.430" v="859" actId="1076"/>
          <ac:picMkLst>
            <pc:docMk/>
            <pc:sldMk cId="238176178" sldId="591"/>
            <ac:picMk id="23" creationId="{286F98B5-4B0A-427F-ADDA-E8965125EE5C}"/>
          </ac:picMkLst>
        </pc:picChg>
        <pc:picChg chg="mod">
          <ac:chgData name="Anna Ruthberg" userId="7bc56032-b277-451c-8401-c154050b6fff" providerId="ADAL" clId="{EADFB950-35FB-4026-A497-080A19524847}" dt="2020-12-11T10:00:18.110" v="868" actId="1036"/>
          <ac:picMkLst>
            <pc:docMk/>
            <pc:sldMk cId="238176178" sldId="591"/>
            <ac:picMk id="24" creationId="{E48D59DE-3D2C-4540-9AB9-84C17E83BCCC}"/>
          </ac:picMkLst>
        </pc:picChg>
        <pc:picChg chg="mod">
          <ac:chgData name="Anna Ruthberg" userId="7bc56032-b277-451c-8401-c154050b6fff" providerId="ADAL" clId="{EADFB950-35FB-4026-A497-080A19524847}" dt="2020-12-11T10:00:00.362" v="857" actId="1076"/>
          <ac:picMkLst>
            <pc:docMk/>
            <pc:sldMk cId="238176178" sldId="591"/>
            <ac:picMk id="25" creationId="{CDA5864D-4972-4A67-AF44-68062B5675E7}"/>
          </ac:picMkLst>
        </pc:picChg>
        <pc:picChg chg="add mod">
          <ac:chgData name="Anna Ruthberg" userId="7bc56032-b277-451c-8401-c154050b6fff" providerId="ADAL" clId="{EADFB950-35FB-4026-A497-080A19524847}" dt="2020-12-11T09:59:38.558" v="851" actId="1076"/>
          <ac:picMkLst>
            <pc:docMk/>
            <pc:sldMk cId="238176178" sldId="591"/>
            <ac:picMk id="26" creationId="{4A54B5F7-7E35-4CC7-BC6C-3D834B52C9AF}"/>
          </ac:picMkLst>
        </pc:picChg>
        <pc:picChg chg="mod">
          <ac:chgData name="Anna Ruthberg" userId="7bc56032-b277-451c-8401-c154050b6fff" providerId="ADAL" clId="{EADFB950-35FB-4026-A497-080A19524847}" dt="2020-12-11T09:59:30.130" v="848" actId="1076"/>
          <ac:picMkLst>
            <pc:docMk/>
            <pc:sldMk cId="238176178" sldId="591"/>
            <ac:picMk id="28" creationId="{2F4A4783-4670-47D6-BA1A-28E59ABD571F}"/>
          </ac:picMkLst>
        </pc:picChg>
        <pc:picChg chg="mod">
          <ac:chgData name="Anna Ruthberg" userId="7bc56032-b277-451c-8401-c154050b6fff" providerId="ADAL" clId="{EADFB950-35FB-4026-A497-080A19524847}" dt="2020-12-11T09:59:23.930" v="845" actId="1076"/>
          <ac:picMkLst>
            <pc:docMk/>
            <pc:sldMk cId="238176178" sldId="591"/>
            <ac:picMk id="29" creationId="{F5F49B44-7054-4E7E-B6F4-5D5E7D0BBFAE}"/>
          </ac:picMkLst>
        </pc:picChg>
        <pc:picChg chg="mod">
          <ac:chgData name="Anna Ruthberg" userId="7bc56032-b277-451c-8401-c154050b6fff" providerId="ADAL" clId="{EADFB950-35FB-4026-A497-080A19524847}" dt="2020-12-11T10:00:18.110" v="868" actId="1036"/>
          <ac:picMkLst>
            <pc:docMk/>
            <pc:sldMk cId="238176178" sldId="591"/>
            <ac:picMk id="30" creationId="{945193D5-8065-49AC-8F38-38D53851A040}"/>
          </ac:picMkLst>
        </pc:picChg>
        <pc:picChg chg="mod">
          <ac:chgData name="Anna Ruthberg" userId="7bc56032-b277-451c-8401-c154050b6fff" providerId="ADAL" clId="{EADFB950-35FB-4026-A497-080A19524847}" dt="2020-12-11T10:00:20.426" v="869" actId="1076"/>
          <ac:picMkLst>
            <pc:docMk/>
            <pc:sldMk cId="238176178" sldId="591"/>
            <ac:picMk id="31" creationId="{503D0979-C26E-4EBA-9D0B-61A5F775BB50}"/>
          </ac:picMkLst>
        </pc:picChg>
        <pc:picChg chg="add mod">
          <ac:chgData name="Anna Ruthberg" userId="7bc56032-b277-451c-8401-c154050b6fff" providerId="ADAL" clId="{EADFB950-35FB-4026-A497-080A19524847}" dt="2020-12-11T10:00:47.384" v="880" actId="14100"/>
          <ac:picMkLst>
            <pc:docMk/>
            <pc:sldMk cId="238176178" sldId="591"/>
            <ac:picMk id="32" creationId="{C4A7FCE3-DCC6-44A4-A57C-B8389A572A5F}"/>
          </ac:picMkLst>
        </pc:picChg>
        <pc:picChg chg="del">
          <ac:chgData name="Anna Ruthberg" userId="7bc56032-b277-451c-8401-c154050b6fff" providerId="ADAL" clId="{EADFB950-35FB-4026-A497-080A19524847}" dt="2020-12-11T09:59:13.404" v="841" actId="478"/>
          <ac:picMkLst>
            <pc:docMk/>
            <pc:sldMk cId="238176178" sldId="591"/>
            <ac:picMk id="38" creationId="{E45E637E-AB1C-4CC9-83F1-5466496B96B2}"/>
          </ac:picMkLst>
        </pc:picChg>
      </pc:sldChg>
      <pc:sldMasterChg chg="modSldLayout">
        <pc:chgData name="Anna Ruthberg" userId="7bc56032-b277-451c-8401-c154050b6fff" providerId="ADAL" clId="{EADFB950-35FB-4026-A497-080A19524847}" dt="2020-12-11T09:58:13.975" v="832" actId="478"/>
        <pc:sldMasterMkLst>
          <pc:docMk/>
          <pc:sldMasterMk cId="0" sldId="2147483648"/>
        </pc:sldMasterMkLst>
        <pc:sldLayoutChg chg="addSp delSp modSp mod">
          <pc:chgData name="Anna Ruthberg" userId="7bc56032-b277-451c-8401-c154050b6fff" providerId="ADAL" clId="{EADFB950-35FB-4026-A497-080A19524847}" dt="2020-12-11T09:58:13.975" v="832" actId="478"/>
          <pc:sldLayoutMkLst>
            <pc:docMk/>
            <pc:sldMasterMk cId="0" sldId="2147483648"/>
            <pc:sldLayoutMk cId="3714190768" sldId="2147483724"/>
          </pc:sldLayoutMkLst>
          <pc:spChg chg="add del mod">
            <ac:chgData name="Anna Ruthberg" userId="7bc56032-b277-451c-8401-c154050b6fff" providerId="ADAL" clId="{EADFB950-35FB-4026-A497-080A19524847}" dt="2020-12-11T09:58:13.975" v="832" actId="478"/>
            <ac:spMkLst>
              <pc:docMk/>
              <pc:sldMasterMk cId="0" sldId="2147483648"/>
              <pc:sldLayoutMk cId="3714190768" sldId="2147483724"/>
              <ac:spMk id="6" creationId="{9C73FC2C-CF22-42A6-B46C-396716063FED}"/>
            </ac:spMkLst>
          </pc:spChg>
          <pc:spChg chg="mod">
            <ac:chgData name="Anna Ruthberg" userId="7bc56032-b277-451c-8401-c154050b6fff" providerId="ADAL" clId="{EADFB950-35FB-4026-A497-080A19524847}" dt="2020-12-11T09:58:12.955" v="831" actId="14100"/>
            <ac:spMkLst>
              <pc:docMk/>
              <pc:sldMasterMk cId="0" sldId="2147483648"/>
              <pc:sldLayoutMk cId="3714190768" sldId="2147483724"/>
              <ac:spMk id="7" creationId="{B8BEB8AE-E49B-4D6A-9F7D-77F70384B6B1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07A33-B099-4456-8583-0D4AF58A030B}" type="datetimeFigureOut">
              <a:rPr lang="sv-SE" smtClean="0"/>
              <a:t>2020-12-11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0D4F5-B634-447B-B8C0-2504827916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08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47E9CF6-5912-004E-818B-19BF57DB8A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V/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E75078F-2A9B-D041-8ED7-DA147EC8F6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5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V/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D61BDD5E-3907-0D4E-A769-D196EF6B79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87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V/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75113E4-8DFC-5D4B-A752-70E08845C0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72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V/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C29D1F4-5269-514A-AF51-D77AFF2005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0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V/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0969F3D-0BF7-F349-9730-9B215AD0C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V/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7B76CDA-3094-FC43-8D6A-C58AEED65B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V/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4E35D89-787D-7249-95CC-B8183EF55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28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V/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C8420CA-8A2E-B64F-921E-F7143FB2B3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602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V/G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3AAD692D-02AB-2743-899C-9A2CA5EEDC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</a:blip>
          <a:srcRect r="16811" b="22829"/>
          <a:stretch/>
        </p:blipFill>
        <p:spPr>
          <a:xfrm>
            <a:off x="4627596" y="963111"/>
            <a:ext cx="4536436" cy="4180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421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47E9CF6-5912-004E-818B-19BF57DB8A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3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73ECAC7-8E9A-1C43-83FA-569636B922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73ECAC7-8E9A-1C43-83FA-569636B922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838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14CF8BE-EDD9-9E49-819E-7E5766D1D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99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9F66FBF0-B494-DC46-9EFD-F7387197B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92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8098DB8D-7C0D-AB45-B025-9C216EB0BF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E64BB07-C7C0-EA4A-8D58-4779CB6DC1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567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G/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39FF3F4A-C93F-1341-B72D-A1ECE9D8B727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4E35D89-787D-7249-95CC-B8183EF55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60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/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B396BA-86A8-394A-8362-D6DEB6CC903A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C8420CA-8A2E-B64F-921E-F7143FB2B3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961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G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23E47"/>
              </a:solidFill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57A5AF8E-14F7-FF45-AD51-6784F1BC8A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</a:blip>
          <a:srcRect r="16811" b="22829"/>
          <a:stretch/>
        </p:blipFill>
        <p:spPr>
          <a:xfrm>
            <a:off x="4627596" y="963111"/>
            <a:ext cx="4536436" cy="4180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52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47E9CF6-5912-004E-818B-19BF57DB8A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60" y="195442"/>
            <a:ext cx="778037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72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2D8B5129-3039-584C-BB4B-2DA91B9A8F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60" y="195442"/>
            <a:ext cx="778037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9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14CF8BE-EDD9-9E49-819E-7E5766D1D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6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70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14CF8BE-EDD9-9E49-819E-7E5766D1D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6" cy="7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288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9F66FBF0-B494-DC46-9EFD-F7387197B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6" cy="7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13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B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8098DB8D-7C0D-AB45-B025-9C216EB0BF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60" y="4629150"/>
            <a:ext cx="778037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46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B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E64BB07-C7C0-EA4A-8D58-4779CB6DC1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60" y="4629150"/>
            <a:ext cx="778037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58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G/B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39FF3F4A-C93F-1341-B72D-A1ECE9D8B727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4E35D89-787D-7249-95CC-B8183EF55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6" cy="7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50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/B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B396BA-86A8-394A-8362-D6DEB6CC903A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A1C05235-573F-2843-B044-4ED8EECA10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6" cy="7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602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B01E4EF-044B-0E4B-A5E4-6A471D1955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r="17475" b="23446"/>
          <a:stretch/>
        </p:blipFill>
        <p:spPr>
          <a:xfrm>
            <a:off x="4627596" y="963111"/>
            <a:ext cx="4536435" cy="418039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43832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PI_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powerpoint_mall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1" t="88889"/>
              <a:stretch>
                <a:fillRect/>
              </a:stretch>
            </p:blipFill>
          </mc:Choice>
          <mc:Fallback>
            <p:blipFill>
              <a:blip r:embed="rId3"/>
              <a:srcRect l="-1" t="88889"/>
              <a:stretch>
                <a:fillRect/>
              </a:stretch>
            </p:blipFill>
          </mc:Fallback>
        </mc:AlternateContent>
        <p:spPr>
          <a:xfrm>
            <a:off x="0" y="4572000"/>
            <a:ext cx="9144000" cy="571500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2325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225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45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9F66FBF0-B494-DC46-9EFD-F7387197B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6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209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PI_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powerpoint_mall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1" t="88889"/>
              <a:stretch>
                <a:fillRect/>
              </a:stretch>
            </p:blipFill>
          </mc:Choice>
          <mc:Fallback>
            <p:blipFill>
              <a:blip r:embed="rId3"/>
              <a:srcRect l="-1" t="88889"/>
              <a:stretch>
                <a:fillRect/>
              </a:stretch>
            </p:blipFill>
          </mc:Fallback>
        </mc:AlternateContent>
        <p:spPr>
          <a:xfrm>
            <a:off x="0" y="4572000"/>
            <a:ext cx="9144000" cy="571500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2325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4006786" cy="3394472"/>
          </a:xfrm>
        </p:spPr>
        <p:txBody>
          <a:bodyPr/>
          <a:lstStyle>
            <a:lvl1pPr>
              <a:defRPr sz="225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idx="13"/>
          </p:nvPr>
        </p:nvSpPr>
        <p:spPr>
          <a:xfrm>
            <a:off x="4680014" y="1177528"/>
            <a:ext cx="4006786" cy="3417095"/>
          </a:xfrm>
        </p:spPr>
        <p:txBody>
          <a:bodyPr/>
          <a:lstStyle>
            <a:lvl1pPr>
              <a:defRPr sz="225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877510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C73FC2C-CF22-42A6-B46C-396716063FED}"/>
              </a:ext>
            </a:extLst>
          </p:cNvPr>
          <p:cNvSpPr/>
          <p:nvPr userDrawn="1"/>
        </p:nvSpPr>
        <p:spPr>
          <a:xfrm>
            <a:off x="0" y="0"/>
            <a:ext cx="9144000" cy="2643758"/>
          </a:xfrm>
          <a:prstGeom prst="rect">
            <a:avLst/>
          </a:prstGeom>
          <a:solidFill>
            <a:srgbClr val="81C185">
              <a:alpha val="7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8BEB8AE-E49B-4D6A-9F7D-77F70384B6B1}"/>
              </a:ext>
            </a:extLst>
          </p:cNvPr>
          <p:cNvSpPr/>
          <p:nvPr userDrawn="1"/>
        </p:nvSpPr>
        <p:spPr>
          <a:xfrm>
            <a:off x="0" y="2361364"/>
            <a:ext cx="9144000" cy="2571750"/>
          </a:xfrm>
          <a:prstGeom prst="rect">
            <a:avLst/>
          </a:prstGeom>
          <a:solidFill>
            <a:srgbClr val="81C1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41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V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8098DB8D-7C0D-AB45-B025-9C216EB0BF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5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V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E64BB07-C7C0-EA4A-8D58-4779CB6DC1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2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G/V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39FF3F4A-C93F-1341-B72D-A1ECE9D8B727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4E35D89-787D-7249-95CC-B8183EF55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6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1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/V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B396BA-86A8-394A-8362-D6DEB6CC903A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A1C05235-573F-2843-B044-4ED8EECA10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6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0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V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B01E4EF-044B-0E4B-A5E4-6A471D1955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r="17475" b="23446"/>
          <a:stretch/>
        </p:blipFill>
        <p:spPr>
          <a:xfrm>
            <a:off x="4627596" y="963111"/>
            <a:ext cx="4536435" cy="41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6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8E293-C8BF-D24D-90B4-1E56B048D842}" type="datetimeFigureOut">
              <a:rPr lang="sv-SE" smtClean="0"/>
              <a:pPr/>
              <a:t>2020-12-11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0" r:id="rId3"/>
    <p:sldLayoutId id="2147483693" r:id="rId4"/>
    <p:sldLayoutId id="2147483691" r:id="rId5"/>
    <p:sldLayoutId id="2147483694" r:id="rId6"/>
    <p:sldLayoutId id="2147483701" r:id="rId7"/>
    <p:sldLayoutId id="2147483702" r:id="rId8"/>
    <p:sldLayoutId id="2147483689" r:id="rId9"/>
    <p:sldLayoutId id="2147483696" r:id="rId10"/>
    <p:sldLayoutId id="2147483697" r:id="rId11"/>
    <p:sldLayoutId id="2147483698" r:id="rId12"/>
    <p:sldLayoutId id="2147483699" r:id="rId13"/>
    <p:sldLayoutId id="2147483654" r:id="rId14"/>
    <p:sldLayoutId id="2147483655" r:id="rId15"/>
    <p:sldLayoutId id="2147483692" r:id="rId16"/>
    <p:sldLayoutId id="2147483695" r:id="rId17"/>
    <p:sldLayoutId id="2147483700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  <p:sldLayoutId id="2147483716" r:id="rId32"/>
    <p:sldLayoutId id="2147483717" r:id="rId33"/>
    <p:sldLayoutId id="2147483718" r:id="rId34"/>
    <p:sldLayoutId id="2147483719" r:id="rId35"/>
    <p:sldLayoutId id="2147483720" r:id="rId36"/>
    <p:sldLayoutId id="2147483666" r:id="rId37"/>
    <p:sldLayoutId id="2147483685" r:id="rId38"/>
    <p:sldLayoutId id="2147483722" r:id="rId39"/>
    <p:sldLayoutId id="2147483723" r:id="rId40"/>
    <p:sldLayoutId id="2147483724" r:id="rId4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323E4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23E4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323E4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23E4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323E4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323E4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pi.todaytoo.se/survey/hpb-app/demo" TargetMode="External"/><Relationship Id="rId2" Type="http://schemas.openxmlformats.org/officeDocument/2006/relationships/hyperlink" Target="https://hpi.todaytoo.se/survey/hbp/demo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hpi@hpinordic.se" TargetMode="External"/><Relationship Id="rId4" Type="http://schemas.openxmlformats.org/officeDocument/2006/relationships/hyperlink" Target="https://www.todaytoo.se/logi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17" Type="http://schemas.openxmlformats.org/officeDocument/2006/relationships/image" Target="../media/image23.sv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19" Type="http://schemas.openxmlformats.org/officeDocument/2006/relationships/image" Target="../media/image25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17" Type="http://schemas.openxmlformats.org/officeDocument/2006/relationships/image" Target="../media/image23.sv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19" Type="http://schemas.openxmlformats.org/officeDocument/2006/relationships/image" Target="../media/image25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sv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24.png"/><Relationship Id="rId2" Type="http://schemas.openxmlformats.org/officeDocument/2006/relationships/image" Target="../media/image12.png"/><Relationship Id="rId16" Type="http://schemas.openxmlformats.org/officeDocument/2006/relationships/image" Target="../media/image19.sv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6.png"/><Relationship Id="rId11" Type="http://schemas.openxmlformats.org/officeDocument/2006/relationships/image" Target="../media/image23.svg"/><Relationship Id="rId5" Type="http://schemas.openxmlformats.org/officeDocument/2006/relationships/image" Target="../media/image15.svg"/><Relationship Id="rId1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4.png"/><Relationship Id="rId9" Type="http://schemas.openxmlformats.org/officeDocument/2006/relationships/image" Target="../media/image21.svg"/><Relationship Id="rId1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sv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24.png"/><Relationship Id="rId2" Type="http://schemas.openxmlformats.org/officeDocument/2006/relationships/image" Target="../media/image12.png"/><Relationship Id="rId16" Type="http://schemas.openxmlformats.org/officeDocument/2006/relationships/image" Target="../media/image19.sv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6.png"/><Relationship Id="rId11" Type="http://schemas.openxmlformats.org/officeDocument/2006/relationships/image" Target="../media/image23.svg"/><Relationship Id="rId5" Type="http://schemas.openxmlformats.org/officeDocument/2006/relationships/image" Target="../media/image15.svg"/><Relationship Id="rId1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4.png"/><Relationship Id="rId9" Type="http://schemas.openxmlformats.org/officeDocument/2006/relationships/image" Target="../media/image21.svg"/><Relationship Id="rId1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5.svg"/><Relationship Id="rId7" Type="http://schemas.openxmlformats.org/officeDocument/2006/relationships/image" Target="../media/image23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11" Type="http://schemas.openxmlformats.org/officeDocument/2006/relationships/image" Target="../media/image33.png"/><Relationship Id="rId5" Type="http://schemas.openxmlformats.org/officeDocument/2006/relationships/image" Target="../media/image21.svg"/><Relationship Id="rId10" Type="http://schemas.openxmlformats.org/officeDocument/2006/relationships/image" Target="../media/image32.png"/><Relationship Id="rId4" Type="http://schemas.openxmlformats.org/officeDocument/2006/relationships/image" Target="../media/image20.png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6B29916-80C4-4018-9AD6-CC23BE219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HPI Hälsoprofil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B33317F-6D38-4CE1-A5F6-7BD42C4ED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482570"/>
            <a:ext cx="6400800" cy="1314450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prstClr val="black">
                    <a:tint val="75000"/>
                  </a:prstClr>
                </a:solidFill>
              </a:rPr>
              <a:t>D</a:t>
            </a:r>
            <a:r>
              <a:rPr lang="sv-SE" b="1" dirty="0"/>
              <a:t>en ledande metoden för att motivera </a:t>
            </a:r>
            <a:br>
              <a:rPr lang="sv-SE" b="1" dirty="0"/>
            </a:br>
            <a:r>
              <a:rPr lang="sv-SE" b="1" dirty="0"/>
              <a:t>till livsstilsförändringar</a:t>
            </a:r>
            <a:endParaRPr lang="sv-SE" b="1" dirty="0">
              <a:solidFill>
                <a:prstClr val="black">
                  <a:tint val="75000"/>
                </a:prstClr>
              </a:solidFill>
            </a:endParaRPr>
          </a:p>
          <a:p>
            <a:endParaRPr lang="sv-SE" dirty="0"/>
          </a:p>
        </p:txBody>
      </p:sp>
      <p:sp>
        <p:nvSpPr>
          <p:cNvPr id="6" name="textruta 1">
            <a:extLst>
              <a:ext uri="{FF2B5EF4-FFF2-40B4-BE49-F238E27FC236}">
                <a16:creationId xmlns:a16="http://schemas.microsoft.com/office/drawing/2014/main" id="{EC47AD42-F9B7-4393-8D7D-F3016AF71AC1}"/>
              </a:ext>
            </a:extLst>
          </p:cNvPr>
          <p:cNvSpPr txBox="1"/>
          <p:nvPr/>
        </p:nvSpPr>
        <p:spPr>
          <a:xfrm>
            <a:off x="7229139" y="4722355"/>
            <a:ext cx="1086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00" dirty="0"/>
              <a:t>Version 2020-03-10</a:t>
            </a:r>
          </a:p>
        </p:txBody>
      </p:sp>
    </p:spTree>
    <p:extLst>
      <p:ext uri="{BB962C8B-B14F-4D97-AF65-F5344CB8AC3E}">
        <p14:creationId xmlns:p14="http://schemas.microsoft.com/office/powerpoint/2010/main" val="331406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1C2AA8-5C56-4A09-A318-0C2BF278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/>
              <a:t>Lägg till Arbetsplatsprofil eller Blodprofil för en mer komplett kartläggning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DC494E-D751-4168-BDFF-9A407EB3A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/>
              <a:t>En enkätlänk – två tjänster</a:t>
            </a:r>
          </a:p>
          <a:p>
            <a:pPr marL="0" indent="0">
              <a:buNone/>
            </a:pPr>
            <a:r>
              <a:rPr lang="sv-SE" sz="1400" dirty="0"/>
              <a:t>- För deltagarna är det en enkät med två delar. En del med frågor om livsstil och hälsoupplevelser och en del med frågor om arbetsmiljö.</a:t>
            </a:r>
          </a:p>
          <a:p>
            <a:pPr marL="0" indent="0">
              <a:buNone/>
            </a:pPr>
            <a:r>
              <a:rPr lang="sv-SE" sz="1400" dirty="0"/>
              <a:t>- I samtalet kan ni även lägga till Blodprofilen.</a:t>
            </a:r>
          </a:p>
          <a:p>
            <a:pPr marL="457200" lvl="1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HPI Arbetsplatsprofil </a:t>
            </a:r>
            <a:r>
              <a:rPr lang="sv-SE" sz="1400" dirty="0"/>
              <a:t>innehåller frågor om:</a:t>
            </a:r>
          </a:p>
          <a:p>
            <a:pPr marL="0" indent="0">
              <a:buNone/>
            </a:pPr>
            <a:r>
              <a:rPr lang="sv-SE" sz="1400" dirty="0"/>
              <a:t>- </a:t>
            </a:r>
            <a:r>
              <a:rPr lang="sv-SE" sz="1400" b="1" dirty="0"/>
              <a:t>Psykosocial arbetsmiljö</a:t>
            </a:r>
            <a:r>
              <a:rPr lang="sv-SE" sz="1400" dirty="0"/>
              <a:t>: Egna arbetssituationen, arbetsgruppen och den närmaste chefen.</a:t>
            </a:r>
          </a:p>
          <a:p>
            <a:pPr marL="0" indent="0">
              <a:buNone/>
            </a:pPr>
            <a:r>
              <a:rPr lang="sv-SE" sz="1400" dirty="0"/>
              <a:t>-</a:t>
            </a:r>
            <a:r>
              <a:rPr lang="sv-SE" sz="1400" b="1" dirty="0"/>
              <a:t> Kränkande särbehandling</a:t>
            </a:r>
            <a:r>
              <a:rPr lang="sv-SE" sz="1400" dirty="0"/>
              <a:t>: Konflikter, diskriminering, mobbning och sexuella trakasserier.</a:t>
            </a:r>
          </a:p>
          <a:p>
            <a:pPr marL="0" indent="0">
              <a:buNone/>
            </a:pPr>
            <a:r>
              <a:rPr lang="sv-SE" sz="1400" dirty="0"/>
              <a:t>- </a:t>
            </a:r>
            <a:r>
              <a:rPr lang="sv-SE" sz="1400" b="1" dirty="0"/>
              <a:t>Fysisk arbetsmiljö</a:t>
            </a:r>
            <a:r>
              <a:rPr lang="sv-SE" sz="1400" dirty="0"/>
              <a:t>: Ljus och ljud, ventilation, påfrestningar, ergonomiska hjälpmedel.</a:t>
            </a:r>
          </a:p>
          <a:p>
            <a:pPr marL="0" indent="0">
              <a:buNone/>
            </a:pPr>
            <a:r>
              <a:rPr lang="sv-SE" sz="1400" dirty="0"/>
              <a:t>- </a:t>
            </a:r>
            <a:r>
              <a:rPr lang="sv-SE" sz="1400" b="1" dirty="0"/>
              <a:t>Risker och säkerhet</a:t>
            </a:r>
            <a:r>
              <a:rPr lang="sv-SE" sz="1400" dirty="0"/>
              <a:t>: Beredskap och anvisningar, risker för olycksfall, hot och våld.</a:t>
            </a:r>
          </a:p>
          <a:p>
            <a:pPr>
              <a:buFontTx/>
              <a:buChar char="-"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Komplettera Arbetsplatsprofilen med fritextfält </a:t>
            </a:r>
            <a:r>
              <a:rPr lang="sv-SE" sz="1400" dirty="0"/>
              <a:t>för att ge deltagarna chans att </a:t>
            </a:r>
            <a:r>
              <a:rPr lang="sv-SE" sz="1400" b="1" dirty="0"/>
              <a:t>med egna ord </a:t>
            </a:r>
            <a:br>
              <a:rPr lang="sv-SE" sz="1400" b="1" dirty="0"/>
            </a:br>
            <a:r>
              <a:rPr lang="sv-SE" sz="1400" dirty="0"/>
              <a:t>kommentera och utveckla sina svar i fritextfälten ”</a:t>
            </a:r>
            <a:r>
              <a:rPr lang="sv-SE" sz="1400" b="1" dirty="0"/>
              <a:t>Positivt</a:t>
            </a:r>
            <a:r>
              <a:rPr lang="sv-SE" sz="1400" dirty="0"/>
              <a:t>” och ”</a:t>
            </a:r>
            <a:r>
              <a:rPr lang="sv-SE" sz="1400" b="1" dirty="0"/>
              <a:t>Kan förbättras</a:t>
            </a:r>
            <a:r>
              <a:rPr lang="sv-SE" sz="14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75642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284F00-37D3-491F-B63E-71E8B6B47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Demo till enkäter och Hälsokonto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BCB6F9-5A57-49B8-9D31-1A32D8CC2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20933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>
                <a:cs typeface="Calibri Light" panose="020F0302020204030204" pitchFamily="34" charset="0"/>
              </a:rPr>
              <a:t>HPI Hälsoprofil</a:t>
            </a:r>
          </a:p>
          <a:p>
            <a:pPr marL="0" indent="0">
              <a:buNone/>
            </a:pPr>
            <a:r>
              <a:rPr lang="sv-SE" sz="1400" b="1" dirty="0">
                <a:cs typeface="Calibri Light" panose="020F0302020204030204" pitchFamily="34" charset="0"/>
                <a:hlinkClick r:id="rId2"/>
              </a:rPr>
              <a:t>https://hpi.todaytoo.se/survey/hbp/demo</a:t>
            </a: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1600" b="1" dirty="0">
                <a:cs typeface="Calibri Light" panose="020F0302020204030204" pitchFamily="34" charset="0"/>
              </a:rPr>
              <a:t>HPI Hälsoprofil med Arbetsplatsprofil</a:t>
            </a:r>
          </a:p>
          <a:p>
            <a:pPr marL="0" indent="0">
              <a:buNone/>
            </a:pPr>
            <a:r>
              <a:rPr lang="sv-SE" sz="1400" b="1" dirty="0">
                <a:cs typeface="Calibri Light" panose="020F0302020204030204" pitchFamily="34" charset="0"/>
                <a:hlinkClick r:id="rId3"/>
              </a:rPr>
              <a:t>https://hpi.todaytoo.se/survey/hpb-app/demo</a:t>
            </a: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br>
              <a:rPr lang="sv-SE" sz="1400" b="1" dirty="0">
                <a:cs typeface="Calibri Light" panose="020F0302020204030204" pitchFamily="34" charset="0"/>
              </a:rPr>
            </a:b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1600" b="1" dirty="0">
                <a:cs typeface="Calibri Light" panose="020F0302020204030204" pitchFamily="34" charset="0"/>
              </a:rPr>
              <a:t>Todaytoo - Hälsokonto för </a:t>
            </a:r>
            <a:r>
              <a:rPr lang="sv-SE" sz="1600" b="1">
                <a:cs typeface="Calibri Light" panose="020F0302020204030204" pitchFamily="34" charset="0"/>
              </a:rPr>
              <a:t>alla HPI-tjänster:</a:t>
            </a:r>
            <a:br>
              <a:rPr lang="sv-SE" sz="1800" b="1" dirty="0">
                <a:cs typeface="Calibri Light" panose="020F0302020204030204" pitchFamily="34" charset="0"/>
              </a:rPr>
            </a:br>
            <a:r>
              <a:rPr lang="sv-SE" sz="1400" b="1" dirty="0">
                <a:cs typeface="Calibri Light" panose="020F0302020204030204" pitchFamily="34" charset="0"/>
                <a:hlinkClick r:id="rId4"/>
              </a:rPr>
              <a:t>https://www.todaytoo.se/login</a:t>
            </a: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1400" b="1" dirty="0">
                <a:cs typeface="Calibri Light" panose="020F0302020204030204" pitchFamily="34" charset="0"/>
              </a:rPr>
              <a:t>Användarnamn: </a:t>
            </a:r>
            <a:r>
              <a:rPr lang="sv-SE" sz="1400" u="sng" dirty="0">
                <a:hlinkClick r:id="rId5"/>
              </a:rPr>
              <a:t>hpi@hpinordic.se</a:t>
            </a:r>
            <a:r>
              <a:rPr lang="sv-SE" sz="1400" b="1" dirty="0"/>
              <a:t> </a:t>
            </a:r>
            <a:endParaRPr lang="sv-SE" sz="1400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1400" b="1" dirty="0">
                <a:cs typeface="Calibri Light" panose="020F0302020204030204" pitchFamily="34" charset="0"/>
              </a:rPr>
              <a:t>Lösenord: </a:t>
            </a:r>
            <a:r>
              <a:rPr lang="sv-SE" sz="1400" dirty="0">
                <a:cs typeface="Calibri Light" panose="020F0302020204030204" pitchFamily="34" charset="0"/>
              </a:rPr>
              <a:t>Hpb1976</a:t>
            </a:r>
          </a:p>
          <a:p>
            <a:pPr marL="0" indent="0">
              <a:buNone/>
            </a:pPr>
            <a:endParaRPr lang="sv-S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sv-SE" sz="2100" b="1" dirty="0"/>
          </a:p>
        </p:txBody>
      </p:sp>
    </p:spTree>
    <p:extLst>
      <p:ext uri="{BB962C8B-B14F-4D97-AF65-F5344CB8AC3E}">
        <p14:creationId xmlns:p14="http://schemas.microsoft.com/office/powerpoint/2010/main" val="424096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HPI Hälsoprofil ….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264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innehåller standardiserade frågor om </a:t>
            </a:r>
            <a:r>
              <a:rPr lang="sv-SE" sz="1800" dirty="0"/>
              <a:t>livsstil och hälsoupplevelser </a:t>
            </a:r>
            <a:r>
              <a:rPr lang="sv-SE" sz="1800" dirty="0">
                <a:solidFill>
                  <a:schemeClr val="tx1"/>
                </a:solidFill>
              </a:rPr>
              <a:t>som besvaras via webben innan mötet. </a:t>
            </a:r>
            <a:br>
              <a:rPr lang="sv-SE" sz="1800" dirty="0">
                <a:solidFill>
                  <a:schemeClr val="tx1"/>
                </a:solidFill>
              </a:rPr>
            </a:b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innehåller beräkning av maximal syreupptagning genom ett </a:t>
            </a:r>
            <a:r>
              <a:rPr lang="sv-SE" sz="1800" dirty="0" err="1">
                <a:solidFill>
                  <a:schemeClr val="tx1"/>
                </a:solidFill>
              </a:rPr>
              <a:t>submaximalt</a:t>
            </a:r>
            <a:r>
              <a:rPr lang="sv-SE" sz="1800" dirty="0">
                <a:solidFill>
                  <a:schemeClr val="tx1"/>
                </a:solidFill>
              </a:rPr>
              <a:t> Konditionstest på cykel.</a:t>
            </a:r>
          </a:p>
          <a:p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... innehåller mätning av blodtryck, midjemått, längd och vikt.</a:t>
            </a:r>
          </a:p>
          <a:p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innehåller ett medvetandegörande samtal om livsstilens betydelse för hälsan.</a:t>
            </a:r>
          </a:p>
          <a:p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identifierar deltagare i HPI Friskgrupp och HPI Riskgrupp.</a:t>
            </a:r>
            <a:br>
              <a:rPr lang="sv-SE" sz="1800" dirty="0">
                <a:solidFill>
                  <a:schemeClr val="tx1"/>
                </a:solidFill>
              </a:rPr>
            </a:br>
            <a:endParaRPr lang="sv-SE" sz="17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1800" dirty="0"/>
              <a:t>… </a:t>
            </a:r>
            <a:r>
              <a:rPr lang="sv-SE" sz="1800" dirty="0">
                <a:solidFill>
                  <a:prstClr val="black"/>
                </a:solidFill>
              </a:rPr>
              <a:t>ger </a:t>
            </a:r>
            <a:r>
              <a:rPr lang="sv-SE" sz="1800" dirty="0">
                <a:solidFill>
                  <a:schemeClr val="tx1"/>
                </a:solidFill>
              </a:rPr>
              <a:t>arbetsgivaren en</a:t>
            </a:r>
            <a:r>
              <a:rPr lang="sv-SE" sz="1800" dirty="0"/>
              <a:t> </a:t>
            </a:r>
            <a:r>
              <a:rPr lang="sv-SE" sz="1800" dirty="0">
                <a:solidFill>
                  <a:prstClr val="black"/>
                </a:solidFill>
              </a:rPr>
              <a:t>kartläggning för att prioritera rätt insatser för olika grupper inom organisationen.</a:t>
            </a:r>
            <a:br>
              <a:rPr lang="sv-SE" sz="1800" dirty="0">
                <a:solidFill>
                  <a:schemeClr val="tx1"/>
                </a:solidFill>
              </a:rPr>
            </a:b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kan kompletteras med HPI Arbetsplatsprofil och HPI Blodprofil.</a:t>
            </a:r>
            <a:br>
              <a:rPr lang="sv-SE" sz="1800" dirty="0">
                <a:solidFill>
                  <a:schemeClr val="tx1"/>
                </a:solidFill>
              </a:rPr>
            </a:b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finns på svenska, engelska och norska.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6A1DD09-A944-4F9F-AC24-80A7810748DC}"/>
              </a:ext>
            </a:extLst>
          </p:cNvPr>
          <p:cNvSpPr/>
          <p:nvPr/>
        </p:nvSpPr>
        <p:spPr>
          <a:xfrm>
            <a:off x="0" y="4890991"/>
            <a:ext cx="9147297" cy="25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16F1D80-2264-4AAB-9A4A-6389F4A6E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87" y="1064672"/>
            <a:ext cx="785153" cy="930126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D399D79-510E-462C-8E47-7E4570B94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396090"/>
            <a:ext cx="812399" cy="883422"/>
          </a:xfrm>
          <a:prstGeom prst="rect">
            <a:avLst/>
          </a:prstGeom>
        </p:spPr>
      </p:pic>
      <p:sp>
        <p:nvSpPr>
          <p:cNvPr id="7" name="Platshållare för innehåll 1">
            <a:extLst>
              <a:ext uri="{FF2B5EF4-FFF2-40B4-BE49-F238E27FC236}">
                <a16:creationId xmlns:a16="http://schemas.microsoft.com/office/drawing/2014/main" id="{90A762F2-F3B2-4ECC-AE66-E7D900F68B27}"/>
              </a:ext>
            </a:extLst>
          </p:cNvPr>
          <p:cNvSpPr txBox="1">
            <a:spLocks/>
          </p:cNvSpPr>
          <p:nvPr/>
        </p:nvSpPr>
        <p:spPr>
          <a:xfrm>
            <a:off x="2491992" y="4011910"/>
            <a:ext cx="2080008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Deltagarna loggar in med </a:t>
            </a:r>
            <a:r>
              <a:rPr lang="sv-SE" sz="1000" dirty="0" err="1"/>
              <a:t>BankID</a:t>
            </a:r>
            <a:r>
              <a:rPr lang="sv-SE" sz="1000" dirty="0"/>
              <a:t>, personnummer eller födelsedatum, ger samtycke och svarar på standardiserade frågor om livsstil och hälsovanor.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sp>
        <p:nvSpPr>
          <p:cNvPr id="6" name="Platshållare för innehåll 1">
            <a:extLst>
              <a:ext uri="{FF2B5EF4-FFF2-40B4-BE49-F238E27FC236}">
                <a16:creationId xmlns:a16="http://schemas.microsoft.com/office/drawing/2014/main" id="{97DD90BB-BDF4-4DF4-9C7C-912FD1AC0723}"/>
              </a:ext>
            </a:extLst>
          </p:cNvPr>
          <p:cNvSpPr txBox="1">
            <a:spLocks/>
          </p:cNvSpPr>
          <p:nvPr/>
        </p:nvSpPr>
        <p:spPr>
          <a:xfrm>
            <a:off x="5855444" y="4011910"/>
            <a:ext cx="2577742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000" dirty="0"/>
              <a:t>Deltagaren ser resultatet på sitt hälsokonto där hen kan följa sin utveckling, och jämföra sitt resultat med svenska arbetslivet</a:t>
            </a:r>
          </a:p>
        </p:txBody>
      </p:sp>
      <p:sp>
        <p:nvSpPr>
          <p:cNvPr id="37" name="Platshållare för innehåll 1">
            <a:extLst>
              <a:ext uri="{FF2B5EF4-FFF2-40B4-BE49-F238E27FC236}">
                <a16:creationId xmlns:a16="http://schemas.microsoft.com/office/drawing/2014/main" id="{FCB76C98-26A0-4B73-8A66-D69C320D1E69}"/>
              </a:ext>
            </a:extLst>
          </p:cNvPr>
          <p:cNvSpPr txBox="1">
            <a:spLocks/>
          </p:cNvSpPr>
          <p:nvPr/>
        </p:nvSpPr>
        <p:spPr>
          <a:xfrm>
            <a:off x="6791548" y="380581"/>
            <a:ext cx="1884908" cy="966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bearbetar och presenterar gruppresultat för arbetsgivare.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sp>
        <p:nvSpPr>
          <p:cNvPr id="66" name="Platshållare för innehåll 1">
            <a:extLst>
              <a:ext uri="{FF2B5EF4-FFF2-40B4-BE49-F238E27FC236}">
                <a16:creationId xmlns:a16="http://schemas.microsoft.com/office/drawing/2014/main" id="{88A1EA13-12FE-4DC4-8458-51A97C649F07}"/>
              </a:ext>
            </a:extLst>
          </p:cNvPr>
          <p:cNvSpPr txBox="1">
            <a:spLocks/>
          </p:cNvSpPr>
          <p:nvPr/>
        </p:nvSpPr>
        <p:spPr>
          <a:xfrm>
            <a:off x="1392846" y="380581"/>
            <a:ext cx="3104940" cy="901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000" dirty="0"/>
              <a:t>HPI skapar en länk, som Deltagarna får via: </a:t>
            </a:r>
          </a:p>
          <a:p>
            <a:pPr marL="0" indent="0">
              <a:buNone/>
            </a:pPr>
            <a:r>
              <a:rPr lang="sv-SE" sz="1000" dirty="0"/>
              <a:t>- </a:t>
            </a:r>
            <a:r>
              <a:rPr lang="sv-SE" sz="1000" dirty="0" err="1"/>
              <a:t>HPI:s</a:t>
            </a:r>
            <a:r>
              <a:rPr lang="sv-SE" sz="1000" dirty="0"/>
              <a:t> e-postutskick</a:t>
            </a:r>
          </a:p>
          <a:p>
            <a:pPr marL="0" indent="0">
              <a:buNone/>
            </a:pPr>
            <a:r>
              <a:rPr lang="sv-SE" sz="1000" dirty="0"/>
              <a:t>- Ert egna e-postutskick</a:t>
            </a:r>
          </a:p>
          <a:p>
            <a:pPr marL="0" indent="0">
              <a:buNone/>
            </a:pPr>
            <a:r>
              <a:rPr lang="sv-SE" sz="1000" dirty="0"/>
              <a:t>- Er Kunds intranät eller dylikt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727F8B88-39A9-49DD-A63B-2D88C8B85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84917" y="1476314"/>
            <a:ext cx="847557" cy="558617"/>
          </a:xfrm>
          <a:prstGeom prst="rect">
            <a:avLst/>
          </a:prstGeom>
        </p:spPr>
      </p:pic>
      <p:pic>
        <p:nvPicPr>
          <p:cNvPr id="16" name="Bild 15">
            <a:extLst>
              <a:ext uri="{FF2B5EF4-FFF2-40B4-BE49-F238E27FC236}">
                <a16:creationId xmlns:a16="http://schemas.microsoft.com/office/drawing/2014/main" id="{546DC9EE-43B7-4640-81AD-3CC1F5C7F8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89721" y="3123277"/>
            <a:ext cx="503698" cy="870023"/>
          </a:xfrm>
          <a:prstGeom prst="rect">
            <a:avLst/>
          </a:prstGeom>
        </p:spPr>
      </p:pic>
      <p:pic>
        <p:nvPicPr>
          <p:cNvPr id="18" name="Bild 17">
            <a:extLst>
              <a:ext uri="{FF2B5EF4-FFF2-40B4-BE49-F238E27FC236}">
                <a16:creationId xmlns:a16="http://schemas.microsoft.com/office/drawing/2014/main" id="{38F01094-F443-47DF-995F-973C653C75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95289" y="3177965"/>
            <a:ext cx="599301" cy="737601"/>
          </a:xfrm>
          <a:prstGeom prst="rect">
            <a:avLst/>
          </a:prstGeom>
        </p:spPr>
      </p:pic>
      <p:pic>
        <p:nvPicPr>
          <p:cNvPr id="20" name="Bild 19">
            <a:extLst>
              <a:ext uri="{FF2B5EF4-FFF2-40B4-BE49-F238E27FC236}">
                <a16:creationId xmlns:a16="http://schemas.microsoft.com/office/drawing/2014/main" id="{E759A7AA-05E9-4300-98E6-09877F4572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9100" y="2340671"/>
            <a:ext cx="590231" cy="590231"/>
          </a:xfrm>
          <a:prstGeom prst="rect">
            <a:avLst/>
          </a:prstGeom>
        </p:spPr>
      </p:pic>
      <p:pic>
        <p:nvPicPr>
          <p:cNvPr id="40" name="Bild 39">
            <a:extLst>
              <a:ext uri="{FF2B5EF4-FFF2-40B4-BE49-F238E27FC236}">
                <a16:creationId xmlns:a16="http://schemas.microsoft.com/office/drawing/2014/main" id="{033249DA-AD37-4D76-879B-F44DEE057F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23596" y="1287574"/>
            <a:ext cx="929630" cy="612711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28DA91FA-9D8B-4789-AB20-B5DB79F28B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8900000">
            <a:off x="6121701" y="1282326"/>
            <a:ext cx="590231" cy="590231"/>
          </a:xfrm>
          <a:prstGeom prst="rect">
            <a:avLst/>
          </a:prstGeom>
        </p:spPr>
      </p:pic>
      <p:pic>
        <p:nvPicPr>
          <p:cNvPr id="24" name="Bild 23">
            <a:extLst>
              <a:ext uri="{FF2B5EF4-FFF2-40B4-BE49-F238E27FC236}">
                <a16:creationId xmlns:a16="http://schemas.microsoft.com/office/drawing/2014/main" id="{E48D59DE-3D2C-4540-9AB9-84C17E83BCC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88411" y="3104638"/>
            <a:ext cx="505475" cy="873093"/>
          </a:xfrm>
          <a:prstGeom prst="rect">
            <a:avLst/>
          </a:prstGeom>
        </p:spPr>
      </p:pic>
      <p:pic>
        <p:nvPicPr>
          <p:cNvPr id="28" name="Bild 27">
            <a:extLst>
              <a:ext uri="{FF2B5EF4-FFF2-40B4-BE49-F238E27FC236}">
                <a16:creationId xmlns:a16="http://schemas.microsoft.com/office/drawing/2014/main" id="{2F4A4783-4670-47D6-BA1A-28E59ABD571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71468" y="3104638"/>
            <a:ext cx="505476" cy="873094"/>
          </a:xfrm>
          <a:prstGeom prst="rect">
            <a:avLst/>
          </a:prstGeom>
        </p:spPr>
      </p:pic>
      <p:pic>
        <p:nvPicPr>
          <p:cNvPr id="36" name="Bild 35">
            <a:extLst>
              <a:ext uri="{FF2B5EF4-FFF2-40B4-BE49-F238E27FC236}">
                <a16:creationId xmlns:a16="http://schemas.microsoft.com/office/drawing/2014/main" id="{8A89339D-74AD-4E95-858A-E7DA760E74B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3983236" y="2340670"/>
            <a:ext cx="590231" cy="590231"/>
          </a:xfrm>
          <a:prstGeom prst="rect">
            <a:avLst/>
          </a:prstGeom>
        </p:spPr>
      </p:pic>
      <p:pic>
        <p:nvPicPr>
          <p:cNvPr id="25" name="Bild 24">
            <a:extLst>
              <a:ext uri="{FF2B5EF4-FFF2-40B4-BE49-F238E27FC236}">
                <a16:creationId xmlns:a16="http://schemas.microsoft.com/office/drawing/2014/main" id="{CDA5864D-4972-4A67-AF44-68062B5675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77912" y="2340671"/>
            <a:ext cx="590231" cy="590231"/>
          </a:xfrm>
          <a:prstGeom prst="rect">
            <a:avLst/>
          </a:prstGeom>
        </p:spPr>
      </p:pic>
      <p:sp>
        <p:nvSpPr>
          <p:cNvPr id="33" name="Platshållare för innehåll 1">
            <a:extLst>
              <a:ext uri="{FF2B5EF4-FFF2-40B4-BE49-F238E27FC236}">
                <a16:creationId xmlns:a16="http://schemas.microsoft.com/office/drawing/2014/main" id="{7635D479-E9C6-47BC-BAF6-29EBA13C14BF}"/>
              </a:ext>
            </a:extLst>
          </p:cNvPr>
          <p:cNvSpPr txBox="1">
            <a:spLocks/>
          </p:cNvSpPr>
          <p:nvPr/>
        </p:nvSpPr>
        <p:spPr>
          <a:xfrm>
            <a:off x="3839220" y="352840"/>
            <a:ext cx="2232248" cy="665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går igenom svaren och genomför tester, mätningar och medvetandegörande samtal.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23" name="Bild 22">
            <a:extLst>
              <a:ext uri="{FF2B5EF4-FFF2-40B4-BE49-F238E27FC236}">
                <a16:creationId xmlns:a16="http://schemas.microsoft.com/office/drawing/2014/main" id="{286F98B5-4B0A-427F-ADDA-E8965125EE5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372228" y="1020989"/>
            <a:ext cx="1179566" cy="1251784"/>
          </a:xfrm>
          <a:prstGeom prst="rect">
            <a:avLst/>
          </a:prstGeom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029B994E-A6FD-4BB7-B77B-585D649747A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624429" y="4955951"/>
            <a:ext cx="1412067" cy="15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1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6A1DD09-A944-4F9F-AC24-80A7810748DC}"/>
              </a:ext>
            </a:extLst>
          </p:cNvPr>
          <p:cNvSpPr/>
          <p:nvPr/>
        </p:nvSpPr>
        <p:spPr>
          <a:xfrm>
            <a:off x="0" y="4890991"/>
            <a:ext cx="9147297" cy="25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16F1D80-2264-4AAB-9A4A-6389F4A6E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87" y="1064672"/>
            <a:ext cx="785153" cy="930126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D399D79-510E-462C-8E47-7E4570B94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396090"/>
            <a:ext cx="812399" cy="883422"/>
          </a:xfrm>
          <a:prstGeom prst="rect">
            <a:avLst/>
          </a:prstGeom>
        </p:spPr>
      </p:pic>
      <p:sp>
        <p:nvSpPr>
          <p:cNvPr id="7" name="Platshållare för innehåll 1">
            <a:extLst>
              <a:ext uri="{FF2B5EF4-FFF2-40B4-BE49-F238E27FC236}">
                <a16:creationId xmlns:a16="http://schemas.microsoft.com/office/drawing/2014/main" id="{90A762F2-F3B2-4ECC-AE66-E7D900F68B27}"/>
              </a:ext>
            </a:extLst>
          </p:cNvPr>
          <p:cNvSpPr txBox="1">
            <a:spLocks/>
          </p:cNvSpPr>
          <p:nvPr/>
        </p:nvSpPr>
        <p:spPr>
          <a:xfrm>
            <a:off x="2491992" y="4011910"/>
            <a:ext cx="2080008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Deltagarna loggar in med </a:t>
            </a:r>
            <a:br>
              <a:rPr lang="sv-SE" sz="1000" dirty="0"/>
            </a:br>
            <a:r>
              <a:rPr lang="sv-SE" sz="1000" dirty="0" err="1"/>
              <a:t>BankID</a:t>
            </a:r>
            <a:r>
              <a:rPr lang="sv-SE" sz="1000" dirty="0"/>
              <a:t>, ger samtycke och </a:t>
            </a:r>
            <a:br>
              <a:rPr lang="sv-SE" sz="1000" dirty="0"/>
            </a:br>
            <a:r>
              <a:rPr lang="sv-SE" sz="1000" dirty="0"/>
              <a:t>svarar på frågorna.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sp>
        <p:nvSpPr>
          <p:cNvPr id="6" name="Platshållare för innehåll 1">
            <a:extLst>
              <a:ext uri="{FF2B5EF4-FFF2-40B4-BE49-F238E27FC236}">
                <a16:creationId xmlns:a16="http://schemas.microsoft.com/office/drawing/2014/main" id="{97DD90BB-BDF4-4DF4-9C7C-912FD1AC0723}"/>
              </a:ext>
            </a:extLst>
          </p:cNvPr>
          <p:cNvSpPr txBox="1">
            <a:spLocks/>
          </p:cNvSpPr>
          <p:nvPr/>
        </p:nvSpPr>
        <p:spPr>
          <a:xfrm>
            <a:off x="5855444" y="4011910"/>
            <a:ext cx="2577742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000" dirty="0"/>
              <a:t>Deltagaren ser resultatet på sitt hälsokonto där hen kan följa sin utveckling, och jämföra sitt resultat med svenska arbetslivet</a:t>
            </a:r>
          </a:p>
        </p:txBody>
      </p:sp>
      <p:sp>
        <p:nvSpPr>
          <p:cNvPr id="37" name="Platshållare för innehåll 1">
            <a:extLst>
              <a:ext uri="{FF2B5EF4-FFF2-40B4-BE49-F238E27FC236}">
                <a16:creationId xmlns:a16="http://schemas.microsoft.com/office/drawing/2014/main" id="{FCB76C98-26A0-4B73-8A66-D69C320D1E69}"/>
              </a:ext>
            </a:extLst>
          </p:cNvPr>
          <p:cNvSpPr txBox="1">
            <a:spLocks/>
          </p:cNvSpPr>
          <p:nvPr/>
        </p:nvSpPr>
        <p:spPr>
          <a:xfrm>
            <a:off x="6791548" y="380581"/>
            <a:ext cx="1884908" cy="966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bearbetar och presenterar gruppresultat för arbetsgivare.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727F8B88-39A9-49DD-A63B-2D88C8B85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84917" y="1476314"/>
            <a:ext cx="847557" cy="558617"/>
          </a:xfrm>
          <a:prstGeom prst="rect">
            <a:avLst/>
          </a:prstGeom>
        </p:spPr>
      </p:pic>
      <p:pic>
        <p:nvPicPr>
          <p:cNvPr id="16" name="Bild 15">
            <a:extLst>
              <a:ext uri="{FF2B5EF4-FFF2-40B4-BE49-F238E27FC236}">
                <a16:creationId xmlns:a16="http://schemas.microsoft.com/office/drawing/2014/main" id="{546DC9EE-43B7-4640-81AD-3CC1F5C7F8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89721" y="3123277"/>
            <a:ext cx="503698" cy="870023"/>
          </a:xfrm>
          <a:prstGeom prst="rect">
            <a:avLst/>
          </a:prstGeom>
        </p:spPr>
      </p:pic>
      <p:pic>
        <p:nvPicPr>
          <p:cNvPr id="18" name="Bild 17">
            <a:extLst>
              <a:ext uri="{FF2B5EF4-FFF2-40B4-BE49-F238E27FC236}">
                <a16:creationId xmlns:a16="http://schemas.microsoft.com/office/drawing/2014/main" id="{38F01094-F443-47DF-995F-973C653C75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95289" y="3177965"/>
            <a:ext cx="599301" cy="737601"/>
          </a:xfrm>
          <a:prstGeom prst="rect">
            <a:avLst/>
          </a:prstGeom>
        </p:spPr>
      </p:pic>
      <p:pic>
        <p:nvPicPr>
          <p:cNvPr id="20" name="Bild 19">
            <a:extLst>
              <a:ext uri="{FF2B5EF4-FFF2-40B4-BE49-F238E27FC236}">
                <a16:creationId xmlns:a16="http://schemas.microsoft.com/office/drawing/2014/main" id="{E759A7AA-05E9-4300-98E6-09877F4572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9100" y="2340671"/>
            <a:ext cx="590231" cy="590231"/>
          </a:xfrm>
          <a:prstGeom prst="rect">
            <a:avLst/>
          </a:prstGeom>
        </p:spPr>
      </p:pic>
      <p:pic>
        <p:nvPicPr>
          <p:cNvPr id="40" name="Bild 39">
            <a:extLst>
              <a:ext uri="{FF2B5EF4-FFF2-40B4-BE49-F238E27FC236}">
                <a16:creationId xmlns:a16="http://schemas.microsoft.com/office/drawing/2014/main" id="{033249DA-AD37-4D76-879B-F44DEE057F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23596" y="1287574"/>
            <a:ext cx="929630" cy="612711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28DA91FA-9D8B-4789-AB20-B5DB79F28B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8900000">
            <a:off x="6121701" y="1282326"/>
            <a:ext cx="590231" cy="590231"/>
          </a:xfrm>
          <a:prstGeom prst="rect">
            <a:avLst/>
          </a:prstGeom>
        </p:spPr>
      </p:pic>
      <p:pic>
        <p:nvPicPr>
          <p:cNvPr id="24" name="Bild 23">
            <a:extLst>
              <a:ext uri="{FF2B5EF4-FFF2-40B4-BE49-F238E27FC236}">
                <a16:creationId xmlns:a16="http://schemas.microsoft.com/office/drawing/2014/main" id="{E48D59DE-3D2C-4540-9AB9-84C17E83BCC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88411" y="3104638"/>
            <a:ext cx="505475" cy="873093"/>
          </a:xfrm>
          <a:prstGeom prst="rect">
            <a:avLst/>
          </a:prstGeom>
        </p:spPr>
      </p:pic>
      <p:pic>
        <p:nvPicPr>
          <p:cNvPr id="28" name="Bild 27">
            <a:extLst>
              <a:ext uri="{FF2B5EF4-FFF2-40B4-BE49-F238E27FC236}">
                <a16:creationId xmlns:a16="http://schemas.microsoft.com/office/drawing/2014/main" id="{2F4A4783-4670-47D6-BA1A-28E59ABD571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71468" y="3104638"/>
            <a:ext cx="505476" cy="873094"/>
          </a:xfrm>
          <a:prstGeom prst="rect">
            <a:avLst/>
          </a:prstGeom>
        </p:spPr>
      </p:pic>
      <p:pic>
        <p:nvPicPr>
          <p:cNvPr id="36" name="Bild 35">
            <a:extLst>
              <a:ext uri="{FF2B5EF4-FFF2-40B4-BE49-F238E27FC236}">
                <a16:creationId xmlns:a16="http://schemas.microsoft.com/office/drawing/2014/main" id="{8A89339D-74AD-4E95-858A-E7DA760E74B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3983236" y="2340670"/>
            <a:ext cx="590231" cy="590231"/>
          </a:xfrm>
          <a:prstGeom prst="rect">
            <a:avLst/>
          </a:prstGeom>
        </p:spPr>
      </p:pic>
      <p:pic>
        <p:nvPicPr>
          <p:cNvPr id="25" name="Bild 24">
            <a:extLst>
              <a:ext uri="{FF2B5EF4-FFF2-40B4-BE49-F238E27FC236}">
                <a16:creationId xmlns:a16="http://schemas.microsoft.com/office/drawing/2014/main" id="{CDA5864D-4972-4A67-AF44-68062B5675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77912" y="2340671"/>
            <a:ext cx="590231" cy="590231"/>
          </a:xfrm>
          <a:prstGeom prst="rect">
            <a:avLst/>
          </a:prstGeom>
        </p:spPr>
      </p:pic>
      <p:sp>
        <p:nvSpPr>
          <p:cNvPr id="33" name="Platshållare för innehåll 1">
            <a:extLst>
              <a:ext uri="{FF2B5EF4-FFF2-40B4-BE49-F238E27FC236}">
                <a16:creationId xmlns:a16="http://schemas.microsoft.com/office/drawing/2014/main" id="{7635D479-E9C6-47BC-BAF6-29EBA13C14BF}"/>
              </a:ext>
            </a:extLst>
          </p:cNvPr>
          <p:cNvSpPr txBox="1">
            <a:spLocks/>
          </p:cNvSpPr>
          <p:nvPr/>
        </p:nvSpPr>
        <p:spPr>
          <a:xfrm>
            <a:off x="3839220" y="352840"/>
            <a:ext cx="2232248" cy="665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går igenom svaren och genomför tester, mätningar och medvetandegörande samtal.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23" name="Bild 22">
            <a:extLst>
              <a:ext uri="{FF2B5EF4-FFF2-40B4-BE49-F238E27FC236}">
                <a16:creationId xmlns:a16="http://schemas.microsoft.com/office/drawing/2014/main" id="{286F98B5-4B0A-427F-ADDA-E8965125EE5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372228" y="1020989"/>
            <a:ext cx="1179566" cy="1251784"/>
          </a:xfrm>
          <a:prstGeom prst="rect">
            <a:avLst/>
          </a:prstGeom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029B994E-A6FD-4BB7-B77B-585D649747A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624429" y="4955951"/>
            <a:ext cx="1412067" cy="150158"/>
          </a:xfrm>
          <a:prstGeom prst="rect">
            <a:avLst/>
          </a:prstGeom>
        </p:spPr>
      </p:pic>
      <p:sp>
        <p:nvSpPr>
          <p:cNvPr id="26" name="Platshållare för innehåll 1">
            <a:extLst>
              <a:ext uri="{FF2B5EF4-FFF2-40B4-BE49-F238E27FC236}">
                <a16:creationId xmlns:a16="http://schemas.microsoft.com/office/drawing/2014/main" id="{D4B64391-6D8D-4B98-9552-41CC96560B62}"/>
              </a:ext>
            </a:extLst>
          </p:cNvPr>
          <p:cNvSpPr txBox="1">
            <a:spLocks/>
          </p:cNvSpPr>
          <p:nvPr/>
        </p:nvSpPr>
        <p:spPr>
          <a:xfrm>
            <a:off x="2014236" y="395306"/>
            <a:ext cx="1335095" cy="590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beställer en länk som skickas till deltagarna.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8744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6A1DD09-A944-4F9F-AC24-80A7810748DC}"/>
              </a:ext>
            </a:extLst>
          </p:cNvPr>
          <p:cNvSpPr/>
          <p:nvPr/>
        </p:nvSpPr>
        <p:spPr>
          <a:xfrm>
            <a:off x="0" y="4890991"/>
            <a:ext cx="9147297" cy="25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innehåll 1">
            <a:extLst>
              <a:ext uri="{FF2B5EF4-FFF2-40B4-BE49-F238E27FC236}">
                <a16:creationId xmlns:a16="http://schemas.microsoft.com/office/drawing/2014/main" id="{90A762F2-F3B2-4ECC-AE66-E7D900F68B27}"/>
              </a:ext>
            </a:extLst>
          </p:cNvPr>
          <p:cNvSpPr txBox="1">
            <a:spLocks/>
          </p:cNvSpPr>
          <p:nvPr/>
        </p:nvSpPr>
        <p:spPr>
          <a:xfrm>
            <a:off x="516858" y="274336"/>
            <a:ext cx="2125489" cy="834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Deltagarna får ett välkomstmejl med länk till enkäten. Deltagarna loggar in med </a:t>
            </a:r>
            <a:r>
              <a:rPr lang="sv-SE" sz="1000" dirty="0" err="1"/>
              <a:t>BankID</a:t>
            </a:r>
            <a:r>
              <a:rPr lang="sv-SE" sz="1000" dirty="0"/>
              <a:t> eller personnummer, ger samtycke och svarar på frågorna.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sp>
        <p:nvSpPr>
          <p:cNvPr id="6" name="Platshållare för innehåll 1">
            <a:extLst>
              <a:ext uri="{FF2B5EF4-FFF2-40B4-BE49-F238E27FC236}">
                <a16:creationId xmlns:a16="http://schemas.microsoft.com/office/drawing/2014/main" id="{97DD90BB-BDF4-4DF4-9C7C-912FD1AC0723}"/>
              </a:ext>
            </a:extLst>
          </p:cNvPr>
          <p:cNvSpPr txBox="1">
            <a:spLocks/>
          </p:cNvSpPr>
          <p:nvPr/>
        </p:nvSpPr>
        <p:spPr>
          <a:xfrm>
            <a:off x="5733730" y="336652"/>
            <a:ext cx="2577742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000" dirty="0"/>
              <a:t>Deltagaren ser sitt uppdaterade resultat på Todaytoo Hälsokonto där hen kan följa sin utveckling, och jämföra sitt resultat med svenska arbetslivet</a:t>
            </a:r>
          </a:p>
        </p:txBody>
      </p:sp>
      <p:sp>
        <p:nvSpPr>
          <p:cNvPr id="37" name="Platshållare för innehåll 1">
            <a:extLst>
              <a:ext uri="{FF2B5EF4-FFF2-40B4-BE49-F238E27FC236}">
                <a16:creationId xmlns:a16="http://schemas.microsoft.com/office/drawing/2014/main" id="{FCB76C98-26A0-4B73-8A66-D69C320D1E69}"/>
              </a:ext>
            </a:extLst>
          </p:cNvPr>
          <p:cNvSpPr txBox="1">
            <a:spLocks/>
          </p:cNvSpPr>
          <p:nvPr/>
        </p:nvSpPr>
        <p:spPr>
          <a:xfrm>
            <a:off x="6616259" y="3945317"/>
            <a:ext cx="1884908" cy="966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Avonova presenterar rapport och analys för </a:t>
            </a:r>
            <a:r>
              <a:rPr lang="sv-SE" sz="1000" dirty="0" err="1"/>
              <a:t>Sweco</a:t>
            </a:r>
            <a:endParaRPr lang="sv-SE" sz="1000" dirty="0"/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16" name="Bild 15">
            <a:extLst>
              <a:ext uri="{FF2B5EF4-FFF2-40B4-BE49-F238E27FC236}">
                <a16:creationId xmlns:a16="http://schemas.microsoft.com/office/drawing/2014/main" id="{546DC9EE-43B7-4640-81AD-3CC1F5C7F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489" y="1307640"/>
            <a:ext cx="503698" cy="870023"/>
          </a:xfrm>
          <a:prstGeom prst="rect">
            <a:avLst/>
          </a:prstGeom>
        </p:spPr>
      </p:pic>
      <p:pic>
        <p:nvPicPr>
          <p:cNvPr id="18" name="Bild 17">
            <a:extLst>
              <a:ext uri="{FF2B5EF4-FFF2-40B4-BE49-F238E27FC236}">
                <a16:creationId xmlns:a16="http://schemas.microsoft.com/office/drawing/2014/main" id="{38F01094-F443-47DF-995F-973C653C75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47917" y="1347464"/>
            <a:ext cx="599301" cy="737601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28DA91FA-9D8B-4789-AB20-B5DB79F28B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8900000">
            <a:off x="5575223" y="3262697"/>
            <a:ext cx="590231" cy="590231"/>
          </a:xfrm>
          <a:prstGeom prst="rect">
            <a:avLst/>
          </a:prstGeom>
        </p:spPr>
      </p:pic>
      <p:pic>
        <p:nvPicPr>
          <p:cNvPr id="24" name="Bild 23">
            <a:extLst>
              <a:ext uri="{FF2B5EF4-FFF2-40B4-BE49-F238E27FC236}">
                <a16:creationId xmlns:a16="http://schemas.microsoft.com/office/drawing/2014/main" id="{E48D59DE-3D2C-4540-9AB9-84C17E83BC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05976" y="1232443"/>
            <a:ext cx="505475" cy="873093"/>
          </a:xfrm>
          <a:prstGeom prst="rect">
            <a:avLst/>
          </a:prstGeom>
        </p:spPr>
      </p:pic>
      <p:pic>
        <p:nvPicPr>
          <p:cNvPr id="28" name="Bild 27">
            <a:extLst>
              <a:ext uri="{FF2B5EF4-FFF2-40B4-BE49-F238E27FC236}">
                <a16:creationId xmlns:a16="http://schemas.microsoft.com/office/drawing/2014/main" id="{2F4A4783-4670-47D6-BA1A-28E59ABD57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78097" y="1249407"/>
            <a:ext cx="505476" cy="873094"/>
          </a:xfrm>
          <a:prstGeom prst="rect">
            <a:avLst/>
          </a:prstGeom>
        </p:spPr>
      </p:pic>
      <p:pic>
        <p:nvPicPr>
          <p:cNvPr id="25" name="Bild 24">
            <a:extLst>
              <a:ext uri="{FF2B5EF4-FFF2-40B4-BE49-F238E27FC236}">
                <a16:creationId xmlns:a16="http://schemas.microsoft.com/office/drawing/2014/main" id="{CDA5864D-4972-4A67-AF44-68062B5675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598449">
            <a:off x="3695489" y="2322122"/>
            <a:ext cx="319319" cy="319319"/>
          </a:xfrm>
          <a:prstGeom prst="rect">
            <a:avLst/>
          </a:prstGeom>
        </p:spPr>
      </p:pic>
      <p:sp>
        <p:nvSpPr>
          <p:cNvPr id="33" name="Platshållare för innehåll 1">
            <a:extLst>
              <a:ext uri="{FF2B5EF4-FFF2-40B4-BE49-F238E27FC236}">
                <a16:creationId xmlns:a16="http://schemas.microsoft.com/office/drawing/2014/main" id="{7635D479-E9C6-47BC-BAF6-29EBA13C14BF}"/>
              </a:ext>
            </a:extLst>
          </p:cNvPr>
          <p:cNvSpPr txBox="1">
            <a:spLocks/>
          </p:cNvSpPr>
          <p:nvPr/>
        </p:nvSpPr>
        <p:spPr>
          <a:xfrm>
            <a:off x="2576810" y="4111273"/>
            <a:ext cx="2507877" cy="6655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000" dirty="0"/>
              <a:t>Hälsoprofilcoachen går igenom svaren tillsammans med deltagaren i ett medvetandegörande samtal samt genomför mätningar, konditionstest och livsstilsprover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23" name="Bild 22">
            <a:extLst>
              <a:ext uri="{FF2B5EF4-FFF2-40B4-BE49-F238E27FC236}">
                <a16:creationId xmlns:a16="http://schemas.microsoft.com/office/drawing/2014/main" id="{286F98B5-4B0A-427F-ADDA-E8965125EE5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63009" y="2845519"/>
            <a:ext cx="1179566" cy="1251784"/>
          </a:xfrm>
          <a:prstGeom prst="rect">
            <a:avLst/>
          </a:prstGeom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029B994E-A6FD-4BB7-B77B-585D649747A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1" r="39341" b="1482"/>
          <a:stretch/>
        </p:blipFill>
        <p:spPr>
          <a:xfrm>
            <a:off x="8229168" y="4955951"/>
            <a:ext cx="856540" cy="147931"/>
          </a:xfrm>
          <a:prstGeom prst="rect">
            <a:avLst/>
          </a:prstGeom>
        </p:spPr>
      </p:pic>
      <p:sp>
        <p:nvSpPr>
          <p:cNvPr id="22" name="Platshållare för innehåll 1">
            <a:extLst>
              <a:ext uri="{FF2B5EF4-FFF2-40B4-BE49-F238E27FC236}">
                <a16:creationId xmlns:a16="http://schemas.microsoft.com/office/drawing/2014/main" id="{048E7CA2-FEC2-40CF-A90A-12EFA4F6A816}"/>
              </a:ext>
            </a:extLst>
          </p:cNvPr>
          <p:cNvSpPr txBox="1">
            <a:spLocks/>
          </p:cNvSpPr>
          <p:nvPr/>
        </p:nvSpPr>
        <p:spPr>
          <a:xfrm>
            <a:off x="3062903" y="303630"/>
            <a:ext cx="1799848" cy="665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Deltagarna får direkt se sitt resultat av frågorna och kan spara det till Hälsokontot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29" name="Bild 28">
            <a:extLst>
              <a:ext uri="{FF2B5EF4-FFF2-40B4-BE49-F238E27FC236}">
                <a16:creationId xmlns:a16="http://schemas.microsoft.com/office/drawing/2014/main" id="{F5F49B44-7054-4E7E-B6F4-5D5E7D0BBF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8900000">
            <a:off x="2119022" y="1438358"/>
            <a:ext cx="590231" cy="590231"/>
          </a:xfrm>
          <a:prstGeom prst="rect">
            <a:avLst/>
          </a:prstGeom>
        </p:spPr>
      </p:pic>
      <p:pic>
        <p:nvPicPr>
          <p:cNvPr id="30" name="Bild 29">
            <a:extLst>
              <a:ext uri="{FF2B5EF4-FFF2-40B4-BE49-F238E27FC236}">
                <a16:creationId xmlns:a16="http://schemas.microsoft.com/office/drawing/2014/main" id="{945193D5-8065-49AC-8F38-38D53851A04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41128" y="1240792"/>
            <a:ext cx="505476" cy="873094"/>
          </a:xfrm>
          <a:prstGeom prst="rect">
            <a:avLst/>
          </a:prstGeom>
        </p:spPr>
      </p:pic>
      <p:pic>
        <p:nvPicPr>
          <p:cNvPr id="31" name="Bild 30">
            <a:extLst>
              <a:ext uri="{FF2B5EF4-FFF2-40B4-BE49-F238E27FC236}">
                <a16:creationId xmlns:a16="http://schemas.microsoft.com/office/drawing/2014/main" id="{503D0979-C26E-4EBA-9D0B-61A5F775BB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4862751" y="2174456"/>
            <a:ext cx="590231" cy="590231"/>
          </a:xfrm>
          <a:prstGeom prst="rect">
            <a:avLst/>
          </a:prstGeom>
        </p:spPr>
      </p:pic>
      <p:pic>
        <p:nvPicPr>
          <p:cNvPr id="34" name="Bild 33">
            <a:extLst>
              <a:ext uri="{FF2B5EF4-FFF2-40B4-BE49-F238E27FC236}">
                <a16:creationId xmlns:a16="http://schemas.microsoft.com/office/drawing/2014/main" id="{73901BED-EBBE-4F72-9DF5-C3C3451AD19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22601" y="3206065"/>
            <a:ext cx="929630" cy="61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6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6A1DD09-A944-4F9F-AC24-80A7810748DC}"/>
              </a:ext>
            </a:extLst>
          </p:cNvPr>
          <p:cNvSpPr/>
          <p:nvPr/>
        </p:nvSpPr>
        <p:spPr>
          <a:xfrm>
            <a:off x="0" y="4890991"/>
            <a:ext cx="9147297" cy="25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innehåll 1">
            <a:extLst>
              <a:ext uri="{FF2B5EF4-FFF2-40B4-BE49-F238E27FC236}">
                <a16:creationId xmlns:a16="http://schemas.microsoft.com/office/drawing/2014/main" id="{90A762F2-F3B2-4ECC-AE66-E7D900F68B27}"/>
              </a:ext>
            </a:extLst>
          </p:cNvPr>
          <p:cNvSpPr txBox="1">
            <a:spLocks/>
          </p:cNvSpPr>
          <p:nvPr/>
        </p:nvSpPr>
        <p:spPr>
          <a:xfrm>
            <a:off x="180620" y="174137"/>
            <a:ext cx="2125489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Deltagarna får ett välkomstmejl med länk till enkäten. Deltagarna loggar in med </a:t>
            </a:r>
            <a:r>
              <a:rPr lang="sv-SE" sz="1000" dirty="0" err="1"/>
              <a:t>BankID</a:t>
            </a:r>
            <a:r>
              <a:rPr lang="sv-SE" sz="1000" dirty="0"/>
              <a:t> eller personnummer, ger samtycke och svarar på frågorna.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sp>
        <p:nvSpPr>
          <p:cNvPr id="6" name="Platshållare för innehåll 1">
            <a:extLst>
              <a:ext uri="{FF2B5EF4-FFF2-40B4-BE49-F238E27FC236}">
                <a16:creationId xmlns:a16="http://schemas.microsoft.com/office/drawing/2014/main" id="{97DD90BB-BDF4-4DF4-9C7C-912FD1AC0723}"/>
              </a:ext>
            </a:extLst>
          </p:cNvPr>
          <p:cNvSpPr txBox="1">
            <a:spLocks/>
          </p:cNvSpPr>
          <p:nvPr/>
        </p:nvSpPr>
        <p:spPr>
          <a:xfrm>
            <a:off x="172087" y="3841026"/>
            <a:ext cx="2577742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000" dirty="0"/>
              <a:t>Deltagaren ser sitt uppdaterade resultat på Todaytoo Hälsokonto där hen kan följa sin utveckling, och jämföra sitt resultat med svenska arbetslivet</a:t>
            </a:r>
          </a:p>
        </p:txBody>
      </p:sp>
      <p:sp>
        <p:nvSpPr>
          <p:cNvPr id="37" name="Platshållare för innehåll 1">
            <a:extLst>
              <a:ext uri="{FF2B5EF4-FFF2-40B4-BE49-F238E27FC236}">
                <a16:creationId xmlns:a16="http://schemas.microsoft.com/office/drawing/2014/main" id="{FCB76C98-26A0-4B73-8A66-D69C320D1E69}"/>
              </a:ext>
            </a:extLst>
          </p:cNvPr>
          <p:cNvSpPr txBox="1">
            <a:spLocks/>
          </p:cNvSpPr>
          <p:nvPr/>
        </p:nvSpPr>
        <p:spPr>
          <a:xfrm>
            <a:off x="6605578" y="2629764"/>
            <a:ext cx="1884908" cy="966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Avonova presenterar rapport och analys för </a:t>
            </a:r>
            <a:r>
              <a:rPr lang="sv-SE" sz="1000" dirty="0" err="1"/>
              <a:t>Sweco</a:t>
            </a:r>
            <a:endParaRPr lang="sv-SE" sz="1000" dirty="0"/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16" name="Bild 15">
            <a:extLst>
              <a:ext uri="{FF2B5EF4-FFF2-40B4-BE49-F238E27FC236}">
                <a16:creationId xmlns:a16="http://schemas.microsoft.com/office/drawing/2014/main" id="{546DC9EE-43B7-4640-81AD-3CC1F5C7F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816" y="1050039"/>
            <a:ext cx="503698" cy="870023"/>
          </a:xfrm>
          <a:prstGeom prst="rect">
            <a:avLst/>
          </a:prstGeom>
        </p:spPr>
      </p:pic>
      <p:pic>
        <p:nvPicPr>
          <p:cNvPr id="18" name="Bild 17">
            <a:extLst>
              <a:ext uri="{FF2B5EF4-FFF2-40B4-BE49-F238E27FC236}">
                <a16:creationId xmlns:a16="http://schemas.microsoft.com/office/drawing/2014/main" id="{38F01094-F443-47DF-995F-973C653C75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6946" y="2801345"/>
            <a:ext cx="599301" cy="737601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28DA91FA-9D8B-4789-AB20-B5DB79F28B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8900000">
            <a:off x="5963369" y="3328305"/>
            <a:ext cx="590231" cy="590231"/>
          </a:xfrm>
          <a:prstGeom prst="rect">
            <a:avLst/>
          </a:prstGeom>
        </p:spPr>
      </p:pic>
      <p:pic>
        <p:nvPicPr>
          <p:cNvPr id="24" name="Bild 23">
            <a:extLst>
              <a:ext uri="{FF2B5EF4-FFF2-40B4-BE49-F238E27FC236}">
                <a16:creationId xmlns:a16="http://schemas.microsoft.com/office/drawing/2014/main" id="{E48D59DE-3D2C-4540-9AB9-84C17E83BC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15005" y="2686324"/>
            <a:ext cx="505475" cy="873093"/>
          </a:xfrm>
          <a:prstGeom prst="rect">
            <a:avLst/>
          </a:prstGeom>
        </p:spPr>
      </p:pic>
      <p:pic>
        <p:nvPicPr>
          <p:cNvPr id="28" name="Bild 27">
            <a:extLst>
              <a:ext uri="{FF2B5EF4-FFF2-40B4-BE49-F238E27FC236}">
                <a16:creationId xmlns:a16="http://schemas.microsoft.com/office/drawing/2014/main" id="{2F4A4783-4670-47D6-BA1A-28E59ABD57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02042" y="869472"/>
            <a:ext cx="505476" cy="873094"/>
          </a:xfrm>
          <a:prstGeom prst="rect">
            <a:avLst/>
          </a:prstGeom>
        </p:spPr>
      </p:pic>
      <p:pic>
        <p:nvPicPr>
          <p:cNvPr id="25" name="Bild 24">
            <a:extLst>
              <a:ext uri="{FF2B5EF4-FFF2-40B4-BE49-F238E27FC236}">
                <a16:creationId xmlns:a16="http://schemas.microsoft.com/office/drawing/2014/main" id="{CDA5864D-4972-4A67-AF44-68062B5675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627530">
            <a:off x="6178071" y="4191826"/>
            <a:ext cx="432204" cy="432204"/>
          </a:xfrm>
          <a:prstGeom prst="rect">
            <a:avLst/>
          </a:prstGeom>
        </p:spPr>
      </p:pic>
      <p:sp>
        <p:nvSpPr>
          <p:cNvPr id="33" name="Platshållare för innehåll 1">
            <a:extLst>
              <a:ext uri="{FF2B5EF4-FFF2-40B4-BE49-F238E27FC236}">
                <a16:creationId xmlns:a16="http://schemas.microsoft.com/office/drawing/2014/main" id="{7635D479-E9C6-47BC-BAF6-29EBA13C14BF}"/>
              </a:ext>
            </a:extLst>
          </p:cNvPr>
          <p:cNvSpPr txBox="1">
            <a:spLocks/>
          </p:cNvSpPr>
          <p:nvPr/>
        </p:nvSpPr>
        <p:spPr>
          <a:xfrm>
            <a:off x="4625711" y="189869"/>
            <a:ext cx="2507877" cy="6655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000" dirty="0"/>
              <a:t>Hälsoprofilcoachen går igenom svaren tillsammans med deltagaren i ett medvetandegörande samtal samt genomför mätningar, konditionstest och livsstilsprover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23" name="Bild 22">
            <a:extLst>
              <a:ext uri="{FF2B5EF4-FFF2-40B4-BE49-F238E27FC236}">
                <a16:creationId xmlns:a16="http://schemas.microsoft.com/office/drawing/2014/main" id="{286F98B5-4B0A-427F-ADDA-E8965125EE5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51345" y="1007040"/>
            <a:ext cx="1179566" cy="1251784"/>
          </a:xfrm>
          <a:prstGeom prst="rect">
            <a:avLst/>
          </a:prstGeom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029B994E-A6FD-4BB7-B77B-585D649747A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1" r="39341" b="1482"/>
          <a:stretch/>
        </p:blipFill>
        <p:spPr>
          <a:xfrm>
            <a:off x="8229168" y="4955951"/>
            <a:ext cx="856540" cy="147931"/>
          </a:xfrm>
          <a:prstGeom prst="rect">
            <a:avLst/>
          </a:prstGeom>
        </p:spPr>
      </p:pic>
      <p:sp>
        <p:nvSpPr>
          <p:cNvPr id="22" name="Platshållare för innehåll 1">
            <a:extLst>
              <a:ext uri="{FF2B5EF4-FFF2-40B4-BE49-F238E27FC236}">
                <a16:creationId xmlns:a16="http://schemas.microsoft.com/office/drawing/2014/main" id="{048E7CA2-FEC2-40CF-A90A-12EFA4F6A816}"/>
              </a:ext>
            </a:extLst>
          </p:cNvPr>
          <p:cNvSpPr txBox="1">
            <a:spLocks/>
          </p:cNvSpPr>
          <p:nvPr/>
        </p:nvSpPr>
        <p:spPr>
          <a:xfrm>
            <a:off x="2434947" y="1790067"/>
            <a:ext cx="1799848" cy="665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Deltagarna får direkt se sitt resultat av frågorna och kan spara det till Hälsokontot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29" name="Bild 28">
            <a:extLst>
              <a:ext uri="{FF2B5EF4-FFF2-40B4-BE49-F238E27FC236}">
                <a16:creationId xmlns:a16="http://schemas.microsoft.com/office/drawing/2014/main" id="{F5F49B44-7054-4E7E-B6F4-5D5E7D0BBF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8900000">
            <a:off x="2037357" y="1228384"/>
            <a:ext cx="590231" cy="590231"/>
          </a:xfrm>
          <a:prstGeom prst="rect">
            <a:avLst/>
          </a:prstGeom>
        </p:spPr>
      </p:pic>
      <p:pic>
        <p:nvPicPr>
          <p:cNvPr id="30" name="Bild 29">
            <a:extLst>
              <a:ext uri="{FF2B5EF4-FFF2-40B4-BE49-F238E27FC236}">
                <a16:creationId xmlns:a16="http://schemas.microsoft.com/office/drawing/2014/main" id="{945193D5-8065-49AC-8F38-38D53851A04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157" y="2694673"/>
            <a:ext cx="505476" cy="873094"/>
          </a:xfrm>
          <a:prstGeom prst="rect">
            <a:avLst/>
          </a:prstGeom>
        </p:spPr>
      </p:pic>
      <p:pic>
        <p:nvPicPr>
          <p:cNvPr id="31" name="Bild 30">
            <a:extLst>
              <a:ext uri="{FF2B5EF4-FFF2-40B4-BE49-F238E27FC236}">
                <a16:creationId xmlns:a16="http://schemas.microsoft.com/office/drawing/2014/main" id="{503D0979-C26E-4EBA-9D0B-61A5F775BB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5022023" y="3358104"/>
            <a:ext cx="590231" cy="590231"/>
          </a:xfrm>
          <a:prstGeom prst="rect">
            <a:avLst/>
          </a:prstGeom>
        </p:spPr>
      </p:pic>
      <p:pic>
        <p:nvPicPr>
          <p:cNvPr id="34" name="Bild 33">
            <a:extLst>
              <a:ext uri="{FF2B5EF4-FFF2-40B4-BE49-F238E27FC236}">
                <a16:creationId xmlns:a16="http://schemas.microsoft.com/office/drawing/2014/main" id="{73901BED-EBBE-4F72-9DF5-C3C3451AD19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133588" y="3485154"/>
            <a:ext cx="929630" cy="612711"/>
          </a:xfrm>
          <a:prstGeom prst="rect">
            <a:avLst/>
          </a:prstGeom>
        </p:spPr>
      </p:pic>
      <p:pic>
        <p:nvPicPr>
          <p:cNvPr id="26" name="Bild 25">
            <a:extLst>
              <a:ext uri="{FF2B5EF4-FFF2-40B4-BE49-F238E27FC236}">
                <a16:creationId xmlns:a16="http://schemas.microsoft.com/office/drawing/2014/main" id="{4A54B5F7-7E35-4CC7-BC6C-3D834B52C9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8900000">
            <a:off x="4147460" y="977703"/>
            <a:ext cx="590231" cy="590231"/>
          </a:xfrm>
          <a:prstGeom prst="rect">
            <a:avLst/>
          </a:prstGeom>
        </p:spPr>
      </p:pic>
      <p:pic>
        <p:nvPicPr>
          <p:cNvPr id="32" name="Bild 31">
            <a:extLst>
              <a:ext uri="{FF2B5EF4-FFF2-40B4-BE49-F238E27FC236}">
                <a16:creationId xmlns:a16="http://schemas.microsoft.com/office/drawing/2014/main" id="{C4A7FCE3-DCC6-44A4-A57C-B8389A572A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4389184" y="2438423"/>
            <a:ext cx="590231" cy="59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AEE4ED-B869-4B4B-8400-A2FFD73E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Standardiserade frågor om livsstil </a:t>
            </a:r>
            <a:br>
              <a:rPr lang="sv-SE" dirty="0"/>
            </a:br>
            <a:r>
              <a:rPr lang="sv-SE" dirty="0"/>
              <a:t>och hälsoupplevelser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5278E2-C916-4670-BF86-2BAEBA1D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500" b="1" dirty="0"/>
              <a:t>Deltagarna loggar in till enkäten med Bank ID, personnummer eller födelsedatum och kön, </a:t>
            </a:r>
            <a:br>
              <a:rPr lang="sv-SE" sz="1500" b="1" dirty="0"/>
            </a:br>
            <a:r>
              <a:rPr lang="sv-SE" sz="1500" b="1" dirty="0"/>
              <a:t>ger samtycke och svarar på standardiserade frågor om livsstil och hälsoupplevelser.</a:t>
            </a:r>
          </a:p>
          <a:p>
            <a:pPr marL="0" indent="0">
              <a:buNone/>
            </a:pPr>
            <a:endParaRPr lang="sv-SE" sz="1500" b="1" dirty="0"/>
          </a:p>
          <a:p>
            <a:pPr marL="0" indent="0">
              <a:buNone/>
            </a:pPr>
            <a:r>
              <a:rPr lang="sv-SE" sz="1500" dirty="0"/>
              <a:t>Frågorna besvaras via dator, telefon </a:t>
            </a:r>
            <a:br>
              <a:rPr lang="sv-SE" sz="1500" dirty="0"/>
            </a:br>
            <a:r>
              <a:rPr lang="sv-SE" sz="1500" dirty="0"/>
              <a:t>eller surfplatta.</a:t>
            </a:r>
          </a:p>
          <a:p>
            <a:pPr marL="0" indent="0">
              <a:buNone/>
            </a:pPr>
            <a:endParaRPr lang="sv-SE" sz="1500" dirty="0"/>
          </a:p>
          <a:p>
            <a:pPr marL="0" indent="0">
              <a:buNone/>
            </a:pPr>
            <a:r>
              <a:rPr lang="sv-SE" sz="1500" dirty="0"/>
              <a:t>Frågorna tar endast några minuter</a:t>
            </a:r>
            <a:br>
              <a:rPr lang="sv-SE" sz="1500" dirty="0"/>
            </a:br>
            <a:r>
              <a:rPr lang="sv-SE" sz="1500" dirty="0"/>
              <a:t>att besvara.</a:t>
            </a:r>
          </a:p>
          <a:p>
            <a:pPr marL="0" indent="0">
              <a:buNone/>
            </a:pPr>
            <a:endParaRPr lang="sv-SE" sz="1500" dirty="0"/>
          </a:p>
          <a:p>
            <a:pPr marL="0" indent="0">
              <a:buNone/>
            </a:pPr>
            <a:r>
              <a:rPr lang="sv-SE" sz="1500" dirty="0"/>
              <a:t>Frågorna finns på svenska, engelska</a:t>
            </a:r>
          </a:p>
          <a:p>
            <a:pPr marL="0" indent="0">
              <a:buNone/>
            </a:pPr>
            <a:r>
              <a:rPr lang="sv-SE" sz="1500" dirty="0"/>
              <a:t>och norska.</a:t>
            </a:r>
          </a:p>
          <a:p>
            <a:pPr marL="0" indent="0">
              <a:buNone/>
            </a:pPr>
            <a:endParaRPr lang="sv-SE" sz="1500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E4B443C0-1987-44CC-8ED5-704E7F934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2667" y="1063229"/>
            <a:ext cx="503698" cy="87002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7BF731D0-EC24-492D-B3BE-E7257D39C7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1646" y="1933252"/>
            <a:ext cx="2588202" cy="204270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3E506A8-7957-49AD-A47F-035C0146B0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8124" y="2061529"/>
            <a:ext cx="2562111" cy="205658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873C0B2-DF7E-48C8-A681-EFCDF938DD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3950" y="2198451"/>
            <a:ext cx="2518717" cy="204054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378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AEE4ED-B869-4B4B-8400-A2FFD73E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 mötet kompletterar ni deltagarnas svar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5278E2-C916-4670-BF86-2BAEBA1D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Användaren går igenom svaren och genomför</a:t>
            </a:r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r>
              <a:rPr lang="sv-SE" sz="1600" dirty="0"/>
              <a:t>- ett </a:t>
            </a:r>
            <a:r>
              <a:rPr lang="sv-SE" sz="1600" b="1" dirty="0"/>
              <a:t>medvetandegörande och motiverande samtal </a:t>
            </a:r>
            <a:br>
              <a:rPr lang="sv-SE" sz="1600" b="1" dirty="0"/>
            </a:br>
            <a:r>
              <a:rPr lang="sv-SE" sz="1600" dirty="0"/>
              <a:t>baserat på Självbestämmandeteorin (SDT)</a:t>
            </a:r>
            <a:endParaRPr lang="sv-SE" sz="105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- ett </a:t>
            </a:r>
            <a:r>
              <a:rPr lang="sv-SE" sz="1600" dirty="0" err="1"/>
              <a:t>submaximalt</a:t>
            </a:r>
            <a:r>
              <a:rPr lang="sv-SE" sz="1600" dirty="0"/>
              <a:t> </a:t>
            </a:r>
            <a:r>
              <a:rPr lang="sv-SE" sz="1600" b="1" dirty="0"/>
              <a:t>konditionstest</a:t>
            </a:r>
            <a:r>
              <a:rPr lang="sv-SE" sz="1600" dirty="0"/>
              <a:t> på cykel</a:t>
            </a:r>
          </a:p>
          <a:p>
            <a:pPr>
              <a:buFontTx/>
              <a:buChar char="-"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- mätning av </a:t>
            </a:r>
            <a:r>
              <a:rPr lang="sv-SE" sz="1600" b="1" dirty="0"/>
              <a:t>blodtryck, midjemått, längd och</a:t>
            </a:r>
            <a:r>
              <a:rPr lang="sv-SE" sz="1600" dirty="0"/>
              <a:t> </a:t>
            </a:r>
            <a:r>
              <a:rPr lang="sv-SE" sz="1600" b="1" dirty="0"/>
              <a:t>vikt</a:t>
            </a:r>
            <a:br>
              <a:rPr lang="sv-SE" sz="1600" b="1" dirty="0"/>
            </a:br>
            <a:endParaRPr lang="sv-SE" sz="1600" b="1" dirty="0"/>
          </a:p>
          <a:p>
            <a:pPr marL="0" indent="0">
              <a:buNone/>
            </a:pPr>
            <a:endParaRPr lang="sv-SE" sz="1500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F576900A-DC03-4952-8042-EBBB1C420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4809" y="970194"/>
            <a:ext cx="1179566" cy="125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1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597FEA-84A7-4312-BB05-DAEC07858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Deltagaren ser resultatet på sitt Hälsokonto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61BA1E7-EB03-423D-91C3-C565EA26D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5752"/>
            <a:ext cx="4556928" cy="3610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500" b="1" dirty="0">
                <a:solidFill>
                  <a:schemeClr val="tx1"/>
                </a:solidFill>
              </a:rPr>
              <a:t>Resultatet presenteras med utgångspunkt i deltagarens upplevda hälsa.</a:t>
            </a:r>
            <a:br>
              <a:rPr lang="sv-SE" sz="1500" dirty="0">
                <a:solidFill>
                  <a:schemeClr val="tx1"/>
                </a:solidFill>
              </a:rPr>
            </a:br>
            <a:endParaRPr lang="sv-SE" sz="1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500" dirty="0">
                <a:solidFill>
                  <a:schemeClr val="tx1"/>
                </a:solidFill>
              </a:rPr>
              <a:t>Positiva hälsovanor/hälsoupplevelser lyfts fram.</a:t>
            </a:r>
            <a:br>
              <a:rPr lang="sv-SE" sz="1500" dirty="0">
                <a:solidFill>
                  <a:schemeClr val="tx1"/>
                </a:solidFill>
              </a:rPr>
            </a:br>
            <a:endParaRPr lang="sv-SE" sz="1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500" dirty="0">
                <a:solidFill>
                  <a:schemeClr val="tx1"/>
                </a:solidFill>
              </a:rPr>
              <a:t>Deltagaren </a:t>
            </a:r>
            <a:r>
              <a:rPr lang="sv-SE" sz="1500" b="1" dirty="0">
                <a:solidFill>
                  <a:schemeClr val="tx1"/>
                </a:solidFill>
              </a:rPr>
              <a:t>uppmuntras till reflektion </a:t>
            </a:r>
            <a:r>
              <a:rPr lang="sv-SE" sz="1500" dirty="0">
                <a:solidFill>
                  <a:schemeClr val="tx1"/>
                </a:solidFill>
              </a:rPr>
              <a:t>över sin hälsa och om det är något som hen kan och vill förändra.</a:t>
            </a:r>
          </a:p>
          <a:p>
            <a:endParaRPr lang="sv-SE" sz="1500" dirty="0"/>
          </a:p>
          <a:p>
            <a:pPr marL="0" indent="0">
              <a:buNone/>
            </a:pPr>
            <a:r>
              <a:rPr lang="sv-SE" sz="1500" dirty="0"/>
              <a:t>Deltagaren kan följa sin utveckling, och jämföra sitt resultat med svenska arbetslivet</a:t>
            </a:r>
          </a:p>
          <a:p>
            <a:endParaRPr lang="sv-SE" sz="1500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FC8FF023-495E-4977-BC15-AA5E2F935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8203" y="1136556"/>
            <a:ext cx="599301" cy="737601"/>
          </a:xfrm>
          <a:prstGeom prst="rect">
            <a:avLst/>
          </a:prstGeom>
        </p:spPr>
      </p:pic>
      <p:pic>
        <p:nvPicPr>
          <p:cNvPr id="6" name="Bild 5">
            <a:extLst>
              <a:ext uri="{FF2B5EF4-FFF2-40B4-BE49-F238E27FC236}">
                <a16:creationId xmlns:a16="http://schemas.microsoft.com/office/drawing/2014/main" id="{2CC66CF0-93EC-4CFC-BEAB-F094C1D1F7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1325" y="1063229"/>
            <a:ext cx="505475" cy="873093"/>
          </a:xfrm>
          <a:prstGeom prst="rect">
            <a:avLst/>
          </a:prstGeom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13FC9338-029B-457E-8454-87B582DC8C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382" y="1063229"/>
            <a:ext cx="505476" cy="87309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F416FD6-9EB7-4611-AE3A-F28C54666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6964" y="3635337"/>
            <a:ext cx="2047192" cy="118116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6C92825-E095-405B-9988-01A7119669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57863" y="3903164"/>
            <a:ext cx="2134165" cy="118511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FD192C8-0059-4BFE-8AFB-811C7517BEC3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24343"/>
          <a:stretch/>
        </p:blipFill>
        <p:spPr>
          <a:xfrm>
            <a:off x="5866943" y="2571074"/>
            <a:ext cx="2031568" cy="193058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23025434-F4EA-443F-8035-9B13FC8B99F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19470"/>
          <a:stretch/>
        </p:blipFill>
        <p:spPr>
          <a:xfrm>
            <a:off x="6882727" y="2188972"/>
            <a:ext cx="2035478" cy="165799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4927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597FEA-84A7-4312-BB05-DAEC07858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/>
              <a:t>Underlag för arbetsgivarens strategiska hälsoarbete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61BA1E7-EB03-423D-91C3-C565EA26D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5752"/>
            <a:ext cx="4824805" cy="361074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v-SE" sz="4300" dirty="0"/>
              <a:t>Gruppresultat presenteras i </a:t>
            </a:r>
            <a:r>
              <a:rPr lang="sv-SE" sz="4300" b="1" dirty="0"/>
              <a:t>PowerPoint </a:t>
            </a:r>
            <a:r>
              <a:rPr lang="sv-SE" sz="4300" dirty="0"/>
              <a:t>eller</a:t>
            </a:r>
            <a:r>
              <a:rPr lang="sv-SE" sz="4300" b="1" dirty="0"/>
              <a:t> PDF</a:t>
            </a:r>
            <a:r>
              <a:rPr lang="sv-SE" sz="4300" dirty="0"/>
              <a:t>:</a:t>
            </a:r>
            <a:r>
              <a:rPr lang="sv-SE" sz="4300" b="1" dirty="0"/>
              <a:t> </a:t>
            </a:r>
          </a:p>
          <a:p>
            <a:pPr marL="0" indent="0">
              <a:buNone/>
            </a:pPr>
            <a:endParaRPr lang="sv-SE" sz="4300" dirty="0"/>
          </a:p>
          <a:p>
            <a:pPr marL="0" indent="0">
              <a:buNone/>
            </a:pPr>
            <a:r>
              <a:rPr lang="sv-SE" sz="4300" dirty="0"/>
              <a:t>- Indelning i </a:t>
            </a:r>
            <a:r>
              <a:rPr lang="sv-SE" sz="4300" b="1" dirty="0"/>
              <a:t>HPI Frisk- och Riskgrupp </a:t>
            </a:r>
            <a:r>
              <a:rPr lang="sv-SE" sz="4300" dirty="0"/>
              <a:t>för att prioritera rätt insatser till de med störst behov av livsstilsförändring.</a:t>
            </a:r>
            <a:br>
              <a:rPr lang="sv-SE" sz="4300" dirty="0"/>
            </a:br>
            <a:endParaRPr lang="sv-SE" sz="4300" dirty="0"/>
          </a:p>
          <a:p>
            <a:pPr marL="0" indent="0">
              <a:buNone/>
            </a:pPr>
            <a:r>
              <a:rPr lang="sv-SE" sz="4300" dirty="0"/>
              <a:t>- </a:t>
            </a:r>
            <a:r>
              <a:rPr lang="sv-SE" sz="4300" b="1" dirty="0"/>
              <a:t>Sammanfattning</a:t>
            </a:r>
            <a:r>
              <a:rPr lang="sv-SE" sz="4300" dirty="0"/>
              <a:t> av resultaten för överblick och sambandsanalys.</a:t>
            </a:r>
          </a:p>
          <a:p>
            <a:pPr marL="0" indent="0">
              <a:buNone/>
            </a:pPr>
            <a:endParaRPr lang="sv-SE" sz="4300" dirty="0"/>
          </a:p>
          <a:p>
            <a:pPr marL="0" indent="0">
              <a:buNone/>
            </a:pPr>
            <a:r>
              <a:rPr lang="sv-SE" sz="4300" dirty="0"/>
              <a:t>- </a:t>
            </a:r>
            <a:r>
              <a:rPr lang="sv-SE" sz="4300" b="1" dirty="0"/>
              <a:t>Svarsfördelning</a:t>
            </a:r>
            <a:r>
              <a:rPr lang="sv-SE" sz="4300" dirty="0"/>
              <a:t> på enskilda frågor för fördjupning. </a:t>
            </a:r>
          </a:p>
          <a:p>
            <a:pPr>
              <a:buFontTx/>
              <a:buChar char="-"/>
            </a:pPr>
            <a:endParaRPr lang="sv-SE" sz="4300" dirty="0"/>
          </a:p>
          <a:p>
            <a:pPr marL="0" indent="0">
              <a:buNone/>
            </a:pPr>
            <a:r>
              <a:rPr lang="sv-SE" sz="4300" dirty="0"/>
              <a:t>Gruppresultatet kan presenteras för </a:t>
            </a:r>
            <a:r>
              <a:rPr lang="sv-SE" sz="4300"/>
              <a:t>hela gruppen</a:t>
            </a:r>
            <a:br>
              <a:rPr lang="sv-SE" sz="4300"/>
            </a:br>
            <a:r>
              <a:rPr lang="sv-SE" sz="4300"/>
              <a:t>eller </a:t>
            </a:r>
            <a:r>
              <a:rPr lang="sv-SE" sz="4300" dirty="0"/>
              <a:t>per avdelning.</a:t>
            </a:r>
          </a:p>
          <a:p>
            <a:pPr marL="0" indent="0">
              <a:buNone/>
            </a:pPr>
            <a:endParaRPr lang="sv-SE" sz="4300" dirty="0"/>
          </a:p>
          <a:p>
            <a:pPr marL="0" indent="0">
              <a:buNone/>
            </a:pPr>
            <a:r>
              <a:rPr lang="sv-SE" sz="4300" dirty="0"/>
              <a:t>Ni kan själva </a:t>
            </a:r>
            <a:r>
              <a:rPr lang="sv-SE" sz="4300" b="1" dirty="0"/>
              <a:t>jämföra olika testtillfällen, grupper/avdelningar </a:t>
            </a:r>
            <a:r>
              <a:rPr lang="sv-SE" sz="4300" dirty="0"/>
              <a:t>samt</a:t>
            </a:r>
            <a:r>
              <a:rPr lang="sv-SE" sz="4300" b="1" dirty="0"/>
              <a:t> </a:t>
            </a:r>
            <a:r>
              <a:rPr lang="sv-SE" sz="4300" dirty="0"/>
              <a:t>jämföra med </a:t>
            </a:r>
            <a:r>
              <a:rPr lang="sv-SE" sz="4300" b="1" dirty="0"/>
              <a:t>HPI Referensdata</a:t>
            </a:r>
            <a:r>
              <a:rPr lang="sv-SE" sz="3100" b="1" dirty="0"/>
              <a:t>.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4945BE79-F81B-4582-A64B-2478BE497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22369" y="1013389"/>
            <a:ext cx="929630" cy="612711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5FE6AFCA-59AE-446B-8B7F-DF64708479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889" r="4248" b="14688"/>
          <a:stretch/>
        </p:blipFill>
        <p:spPr>
          <a:xfrm>
            <a:off x="4951841" y="1846029"/>
            <a:ext cx="4022502" cy="1631010"/>
          </a:xfrm>
          <a:prstGeom prst="rect">
            <a:avLst/>
          </a:prstGeom>
          <a:ln>
            <a:noFill/>
          </a:ln>
        </p:spPr>
      </p:pic>
      <p:pic>
        <p:nvPicPr>
          <p:cNvPr id="17" name="Picture 7">
            <a:extLst>
              <a:ext uri="{FF2B5EF4-FFF2-40B4-BE49-F238E27FC236}">
                <a16:creationId xmlns:a16="http://schemas.microsoft.com/office/drawing/2014/main" id="{9B9BA3CE-D168-4AB5-B8A4-4322F6C1FC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lum/>
          </a:blip>
          <a:srcRect l="17137" t="3052" r="16837" b="31374"/>
          <a:stretch/>
        </p:blipFill>
        <p:spPr>
          <a:xfrm>
            <a:off x="5149962" y="2559707"/>
            <a:ext cx="1394213" cy="1356575"/>
          </a:xfrm>
          <a:prstGeom prst="ellipse">
            <a:avLst/>
          </a:prstGeom>
          <a:ln>
            <a:noFill/>
            <a:headEnd type="none"/>
            <a:tailEnd type="none"/>
          </a:ln>
        </p:spPr>
      </p:pic>
      <p:pic>
        <p:nvPicPr>
          <p:cNvPr id="18" name="Picture 7">
            <a:extLst>
              <a:ext uri="{FF2B5EF4-FFF2-40B4-BE49-F238E27FC236}">
                <a16:creationId xmlns:a16="http://schemas.microsoft.com/office/drawing/2014/main" id="{D3451392-DA3A-480A-8DEB-B856E6DEA44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lum/>
          </a:blip>
          <a:srcRect l="7065" t="72864" r="41579" b="3760"/>
          <a:stretch/>
        </p:blipFill>
        <p:spPr>
          <a:xfrm>
            <a:off x="5234269" y="3937748"/>
            <a:ext cx="1225597" cy="546551"/>
          </a:xfrm>
          <a:prstGeom prst="rect">
            <a:avLst/>
          </a:prstGeom>
          <a:ln>
            <a:noFill/>
            <a:headEnd type="none"/>
            <a:tailEnd type="none"/>
          </a:ln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BD1232DB-B21C-4D25-8A9A-596B41ECD74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781" t="20689" r="7361" b="2937"/>
          <a:stretch/>
        </p:blipFill>
        <p:spPr>
          <a:xfrm>
            <a:off x="6544175" y="3529598"/>
            <a:ext cx="1586140" cy="146048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80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5266928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dirty="0">
                <a:solidFill>
                  <a:schemeClr val="tx1"/>
                </a:solidFill>
              </a:rPr>
              <a:t>En vetenskaplig studie på 320 tjänstemän visade att </a:t>
            </a:r>
            <a:r>
              <a:rPr lang="sv-SE" sz="1600" b="1" dirty="0">
                <a:solidFill>
                  <a:schemeClr val="tx1"/>
                </a:solidFill>
              </a:rPr>
              <a:t>medarbetare i riskgruppen hade i genomsnitt 10 fler sjukdagar per år jämfört med friskgruppen.</a:t>
            </a:r>
          </a:p>
          <a:p>
            <a:pPr marL="0" indent="0">
              <a:buNone/>
            </a:pPr>
            <a:endParaRPr lang="sv-S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600" dirty="0">
                <a:solidFill>
                  <a:schemeClr val="tx1"/>
                </a:solidFill>
              </a:rPr>
              <a:t>En personalekonomisk beräkning visar att varje sjukdag kostar arbetsgivaren ca 10% av månadslönen.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b="1" dirty="0"/>
              <a:t>1 sjukdag = 10 % av 1 månadslön</a:t>
            </a:r>
          </a:p>
          <a:p>
            <a:pPr marL="0" indent="0">
              <a:buNone/>
            </a:pPr>
            <a:r>
              <a:rPr lang="sv-SE" sz="1600" b="1" dirty="0"/>
              <a:t>10 sjukdagar = 100 % av en månadslön</a:t>
            </a:r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r>
              <a:rPr lang="sv-SE" sz="1600" dirty="0">
                <a:solidFill>
                  <a:schemeClr val="tx1"/>
                </a:solidFill>
              </a:rPr>
              <a:t>Därmed kostar medarbetare i riskgruppen i genomsnitt arbetsgivaren 1 extra månadslön per år jämfört med medarbetare i friskgruppen.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8C29C02-3869-4A35-88FE-E349290BC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918" y="1178670"/>
            <a:ext cx="2160240" cy="29964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ubrik 1">
            <a:extLst>
              <a:ext uri="{FF2B5EF4-FFF2-40B4-BE49-F238E27FC236}">
                <a16:creationId xmlns:a16="http://schemas.microsoft.com/office/drawing/2014/main" id="{47DCBD55-CC03-40F7-A9A7-5821A53F6A83}"/>
              </a:ext>
            </a:extLst>
          </p:cNvPr>
          <p:cNvSpPr txBox="1">
            <a:spLocks/>
          </p:cNvSpPr>
          <p:nvPr/>
        </p:nvSpPr>
        <p:spPr>
          <a:xfrm>
            <a:off x="539552" y="142463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100" b="1" kern="1200" cap="none">
                <a:solidFill>
                  <a:srgbClr val="323E4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HPI Frisk- och Riskgrupp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41531D6-A820-4ACF-810F-D8C0783457B0}"/>
              </a:ext>
            </a:extLst>
          </p:cNvPr>
          <p:cNvSpPr txBox="1"/>
          <p:nvPr/>
        </p:nvSpPr>
        <p:spPr>
          <a:xfrm>
            <a:off x="5641795" y="432371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/>
              <a:t>Risk- och friskgrupper är utvecklade utifrån den</a:t>
            </a:r>
          </a:p>
          <a:p>
            <a:r>
              <a:rPr lang="sv-SE" sz="800" dirty="0"/>
              <a:t>senaste forskningen och med erfarenheter från</a:t>
            </a:r>
          </a:p>
          <a:p>
            <a:r>
              <a:rPr lang="sv-SE" sz="800" dirty="0"/>
              <a:t>flera miljoner Hälsoprofiler genomförda</a:t>
            </a:r>
          </a:p>
          <a:p>
            <a:r>
              <a:rPr lang="sv-SE" sz="800" dirty="0"/>
              <a:t>sedan 1976.</a:t>
            </a:r>
          </a:p>
        </p:txBody>
      </p:sp>
    </p:spTree>
    <p:extLst>
      <p:ext uri="{BB962C8B-B14F-4D97-AF65-F5344CB8AC3E}">
        <p14:creationId xmlns:p14="http://schemas.microsoft.com/office/powerpoint/2010/main" val="3580626097"/>
      </p:ext>
    </p:extLst>
  </p:cSld>
  <p:clrMapOvr>
    <a:masterClrMapping/>
  </p:clrMapOvr>
</p:sld>
</file>

<file path=ppt/theme/theme1.xml><?xml version="1.0" encoding="utf-8"?>
<a:theme xmlns:a="http://schemas.openxmlformats.org/drawingml/2006/main" name="HPI-PowerPoint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p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PI_powerpointmall_180126" id="{77CA4905-B538-524D-9F92-259017E16763}" vid="{E339C0FD-D8DE-A947-BCA5-F493794A121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F78071B93CD64BBCD8DBFD830A333A" ma:contentTypeVersion="4" ma:contentTypeDescription="Skapa ett nytt dokument." ma:contentTypeScope="" ma:versionID="7428f3e022bfdce7258f46b78fdf444d">
  <xsd:schema xmlns:xsd="http://www.w3.org/2001/XMLSchema" xmlns:xs="http://www.w3.org/2001/XMLSchema" xmlns:p="http://schemas.microsoft.com/office/2006/metadata/properties" xmlns:ns2="60d7ea8a-249f-4fca-9c0e-5d39ef8e9512" targetNamespace="http://schemas.microsoft.com/office/2006/metadata/properties" ma:root="true" ma:fieldsID="9f82e5ed2ca09c9abdcb8464ddce5ca1" ns2:_="">
    <xsd:import namespace="60d7ea8a-249f-4fca-9c0e-5d39ef8e95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d7ea8a-249f-4fca-9c0e-5d39ef8e95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C178CE-C698-48F7-8BCD-3C76BAA77657}"/>
</file>

<file path=customXml/itemProps2.xml><?xml version="1.0" encoding="utf-8"?>
<ds:datastoreItem xmlns:ds="http://schemas.openxmlformats.org/officeDocument/2006/customXml" ds:itemID="{276C1925-FF91-4517-B4CB-AB14E16FD7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37135E-FB66-4FD4-9EEC-5554CDCF8F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HPI_powerpointmall_180126</Template>
  <TotalTime>845</TotalTime>
  <Words>984</Words>
  <Application>Microsoft Office PowerPoint</Application>
  <PresentationFormat>Bildspel på skärmen (16:9)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HPI-PowerPointmall</vt:lpstr>
      <vt:lpstr>HPI Hälsoprofil</vt:lpstr>
      <vt:lpstr>PowerPoint-presentation</vt:lpstr>
      <vt:lpstr>PowerPoint-presentation</vt:lpstr>
      <vt:lpstr>PowerPoint-presentation</vt:lpstr>
      <vt:lpstr>Standardiserade frågor om livsstil  och hälsoupplevelser</vt:lpstr>
      <vt:lpstr>I mötet kompletterar ni deltagarnas svar</vt:lpstr>
      <vt:lpstr>Deltagaren ser resultatet på sitt Hälsokonto</vt:lpstr>
      <vt:lpstr>Underlag för arbetsgivarens strategiska hälsoarbete</vt:lpstr>
      <vt:lpstr>PowerPoint-presentation</vt:lpstr>
      <vt:lpstr>Lägg till Arbetsplatsprofil eller Blodprofil för en mer komplett kartläggning</vt:lpstr>
      <vt:lpstr>Demo till enkäter och Hälsokonto</vt:lpstr>
      <vt:lpstr>HPI Hälsoprofil ….</vt:lpstr>
      <vt:lpstr>PowerPoint-presentation</vt:lpstr>
    </vt:vector>
  </TitlesOfParts>
  <Company>Euro Accident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Ruthberg</dc:creator>
  <cp:lastModifiedBy>Anna Ruthberg</cp:lastModifiedBy>
  <cp:revision>34</cp:revision>
  <cp:lastPrinted>2015-08-27T08:49:40Z</cp:lastPrinted>
  <dcterms:created xsi:type="dcterms:W3CDTF">2018-11-21T08:16:18Z</dcterms:created>
  <dcterms:modified xsi:type="dcterms:W3CDTF">2020-12-11T10:05:23Z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0x01010022F78071B93CD64BBCD8DBFD830A333A</vt:lpwstr>
  </property>
</Properties>
</file>